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5/6/2020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613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5/6/2020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406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5/6/2020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647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2312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954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8693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360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7574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72183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03838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456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5/6/2020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59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66918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7285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1079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306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5/6/2020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021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5/6/2020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085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5/6/2020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78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5/6/2020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7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5/6/2020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224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91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50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2381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5/6/2020</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2347107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vuelosbaratos.es/chispaviajera/48-horas-en-lima" TargetMode="External"/><Relationship Id="rId7" Type="http://schemas.openxmlformats.org/officeDocument/2006/relationships/hyperlink" Target="https://www.tripsavvy.com/maps-of-peru-161993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556906" y="0"/>
            <a:ext cx="4641314" cy="6858000"/>
          </a:xfrm>
          <a:prstGeom prst="rect">
            <a:avLst/>
          </a:prstGeom>
          <a:solidFill>
            <a:srgbClr val="63A6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514F0E87-A57E-4E54-9CD5-323F29558F0F}"/>
              </a:ext>
            </a:extLst>
          </p:cNvPr>
          <p:cNvSpPr>
            <a:spLocks noGrp="1"/>
          </p:cNvSpPr>
          <p:nvPr>
            <p:ph type="ctrTitle"/>
          </p:nvPr>
        </p:nvSpPr>
        <p:spPr>
          <a:xfrm>
            <a:off x="8047939" y="881383"/>
            <a:ext cx="3659246" cy="2886144"/>
          </a:xfrm>
        </p:spPr>
        <p:txBody>
          <a:bodyPr>
            <a:normAutofit/>
          </a:bodyPr>
          <a:lstStyle/>
          <a:p>
            <a:r>
              <a:rPr lang="en-US" sz="4400" dirty="0">
                <a:solidFill>
                  <a:srgbClr val="FFFFFF"/>
                </a:solidFill>
              </a:rPr>
              <a:t>Peru</a:t>
            </a:r>
            <a:endParaRPr lang="en-IE" sz="4400" dirty="0">
              <a:solidFill>
                <a:srgbClr val="FFFFFF"/>
              </a:solidFill>
            </a:endParaRPr>
          </a:p>
        </p:txBody>
      </p:sp>
      <p:sp>
        <p:nvSpPr>
          <p:cNvPr id="3" name="Subtitle 2">
            <a:extLst>
              <a:ext uri="{FF2B5EF4-FFF2-40B4-BE49-F238E27FC236}">
                <a16:creationId xmlns:a16="http://schemas.microsoft.com/office/drawing/2014/main" xmlns="" id="{52B866A0-1702-4835-AA0B-09E9A5EDE73E}"/>
              </a:ext>
            </a:extLst>
          </p:cNvPr>
          <p:cNvSpPr>
            <a:spLocks noGrp="1"/>
          </p:cNvSpPr>
          <p:nvPr>
            <p:ph type="subTitle" idx="1"/>
          </p:nvPr>
        </p:nvSpPr>
        <p:spPr>
          <a:xfrm>
            <a:off x="8096885" y="3847960"/>
            <a:ext cx="3659246" cy="2369959"/>
          </a:xfrm>
        </p:spPr>
        <p:txBody>
          <a:bodyPr>
            <a:normAutofit/>
          </a:bodyPr>
          <a:lstStyle/>
          <a:p>
            <a:endParaRPr lang="en-US" sz="1500" dirty="0">
              <a:solidFill>
                <a:srgbClr val="FFFFFF"/>
              </a:solidFill>
            </a:endParaRPr>
          </a:p>
          <a:p>
            <a:endParaRPr lang="en-US" sz="1500" dirty="0">
              <a:solidFill>
                <a:srgbClr val="FFFFFF"/>
              </a:solidFill>
            </a:endParaRPr>
          </a:p>
          <a:p>
            <a:r>
              <a:rPr lang="en-IE" sz="1500" b="1" dirty="0">
                <a:solidFill>
                  <a:srgbClr val="FFFFFF"/>
                </a:solidFill>
                <a:latin typeface="Yu Gothic" panose="020B0400000000000000" pitchFamily="34" charset="-128"/>
                <a:ea typeface="Yu Gothic" panose="020B0400000000000000" pitchFamily="34" charset="-128"/>
              </a:rPr>
              <a:t>By Darragh hand AND A LITTLE HELP FROM MY DAD</a:t>
            </a:r>
          </a:p>
          <a:p>
            <a:endParaRPr lang="en-IE" sz="1500" b="1" dirty="0">
              <a:solidFill>
                <a:srgbClr val="FFFFFF"/>
              </a:solidFill>
              <a:latin typeface="Yu Gothic" panose="020B0400000000000000" pitchFamily="34" charset="-128"/>
              <a:ea typeface="Yu Gothic" panose="020B0400000000000000" pitchFamily="34" charset="-128"/>
            </a:endParaRPr>
          </a:p>
          <a:p>
            <a:r>
              <a:rPr lang="en-IE" sz="1500" b="1" dirty="0">
                <a:solidFill>
                  <a:srgbClr val="FFFFFF"/>
                </a:solidFill>
                <a:latin typeface="Yu Gothic" panose="020B0400000000000000" pitchFamily="34" charset="-128"/>
                <a:ea typeface="Yu Gothic" panose="020B0400000000000000" pitchFamily="34" charset="-128"/>
              </a:rPr>
              <a:t>27/04/2020</a:t>
            </a:r>
          </a:p>
        </p:txBody>
      </p:sp>
      <p:cxnSp>
        <p:nvCxnSpPr>
          <p:cNvPr id="22" name="Straight Connector 21">
            <a:extLst>
              <a:ext uri="{FF2B5EF4-FFF2-40B4-BE49-F238E27FC236}">
                <a16:creationId xmlns:a16="http://schemas.microsoft.com/office/drawing/2014/main" xmlns=""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5053E19A-C28B-4548-9028-A56B76E97F4A}"/>
              </a:ext>
            </a:extLst>
          </p:cNvPr>
          <p:cNvPicPr>
            <a:picLocks noChangeAspect="1"/>
          </p:cNvPicPr>
          <p:nvPr/>
        </p:nvPicPr>
        <p:blipFill rotWithShape="1">
          <a:blip r:embed="rId2"/>
          <a:srcRect b="4888"/>
          <a:stretch/>
        </p:blipFill>
        <p:spPr>
          <a:xfrm>
            <a:off x="-6220" y="0"/>
            <a:ext cx="5811486" cy="6604987"/>
          </a:xfrm>
          <a:prstGeom prst="rect">
            <a:avLst/>
          </a:prstGeom>
        </p:spPr>
      </p:pic>
    </p:spTree>
    <p:extLst>
      <p:ext uri="{BB962C8B-B14F-4D97-AF65-F5344CB8AC3E}">
        <p14:creationId xmlns:p14="http://schemas.microsoft.com/office/powerpoint/2010/main" val="124581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D935A2B7-BE88-40DB-8C1A-80E7FE80A873}"/>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What Is The Most Popular Pastimes In Peru?</a:t>
            </a:r>
            <a:endParaRPr lang="en-IE" sz="4400" dirty="0">
              <a:solidFill>
                <a:srgbClr val="FFFFFF"/>
              </a:solidFill>
            </a:endParaRPr>
          </a:p>
        </p:txBody>
      </p: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4876800" y="605895"/>
            <a:ext cx="7010400" cy="6118755"/>
          </a:xfrm>
        </p:spPr>
        <p:txBody>
          <a:bodyPr anchor="ctr">
            <a:normAutofit fontScale="92500" lnSpcReduction="20000"/>
          </a:bodyPr>
          <a:lstStyle/>
          <a:p>
            <a:pPr>
              <a:lnSpc>
                <a:spcPct val="90000"/>
              </a:lnSpc>
            </a:pPr>
            <a:r>
              <a:rPr lang="en-US" sz="1800" b="1" dirty="0"/>
              <a:t>Football</a:t>
            </a:r>
          </a:p>
          <a:p>
            <a:pPr>
              <a:lnSpc>
                <a:spcPct val="90000"/>
              </a:lnSpc>
            </a:pPr>
            <a:r>
              <a:rPr lang="en-US" sz="1800" dirty="0"/>
              <a:t>Peru’s major sport is </a:t>
            </a:r>
            <a:r>
              <a:rPr lang="en-US" sz="1800" b="1" dirty="0"/>
              <a:t>football</a:t>
            </a:r>
            <a:r>
              <a:rPr lang="en-US" sz="1800" dirty="0"/>
              <a:t> and you’ll find men and boys playing it in the streets of every city, town and settlement in the country down to the remotest of jungle outposts. The big teams are </a:t>
            </a:r>
            <a:r>
              <a:rPr lang="en-US" sz="1800" b="1" dirty="0"/>
              <a:t>Cristal</a:t>
            </a:r>
            <a:r>
              <a:rPr lang="en-US" sz="1800" dirty="0"/>
              <a:t>, </a:t>
            </a:r>
            <a:r>
              <a:rPr lang="en-US" sz="1800" b="1" dirty="0" err="1"/>
              <a:t>Alianza</a:t>
            </a:r>
            <a:r>
              <a:rPr lang="en-US" sz="1800" dirty="0"/>
              <a:t> and </a:t>
            </a:r>
            <a:r>
              <a:rPr lang="en-US" sz="1800" b="1" dirty="0"/>
              <a:t>El U</a:t>
            </a:r>
            <a:r>
              <a:rPr lang="en-US" sz="1800" dirty="0"/>
              <a:t> in Lima and </a:t>
            </a:r>
            <a:r>
              <a:rPr lang="en-US" sz="1800" b="1" dirty="0" err="1"/>
              <a:t>Ciencianco</a:t>
            </a:r>
            <a:r>
              <a:rPr lang="en-US" sz="1800" dirty="0"/>
              <a:t> from Cusco. The “Classic” game is between </a:t>
            </a:r>
            <a:r>
              <a:rPr lang="en-US" sz="1800" dirty="0" err="1"/>
              <a:t>Alianza</a:t>
            </a:r>
            <a:r>
              <a:rPr lang="en-US" sz="1800" dirty="0"/>
              <a:t>, the poor man’s team from the La Victoria suburb of Lima, and El U (“U” from “Universitario”), generally supported by the middle class. To get a </a:t>
            </a:r>
            <a:r>
              <a:rPr lang="en-US" sz="1800" dirty="0" err="1"/>
              <a:t>flavour</a:t>
            </a:r>
            <a:r>
              <a:rPr lang="en-US" sz="1800" dirty="0"/>
              <a:t> for just how popular football is in Peru try a visit to the </a:t>
            </a:r>
            <a:r>
              <a:rPr lang="en-US" sz="1800" i="1" dirty="0"/>
              <a:t>Estadio Restaurant</a:t>
            </a:r>
            <a:r>
              <a:rPr lang="en-US" sz="1800" dirty="0"/>
              <a:t> in Lima, which has great murals, classic team shirts and life-size models of the world’s top players.</a:t>
            </a:r>
          </a:p>
          <a:p>
            <a:pPr>
              <a:lnSpc>
                <a:spcPct val="90000"/>
              </a:lnSpc>
            </a:pPr>
            <a:r>
              <a:rPr lang="en-US" sz="1800" b="1" dirty="0"/>
              <a:t>Volleyball</a:t>
            </a:r>
          </a:p>
          <a:p>
            <a:pPr>
              <a:lnSpc>
                <a:spcPct val="90000"/>
              </a:lnSpc>
            </a:pPr>
            <a:r>
              <a:rPr lang="en-US" sz="1800" dirty="0"/>
              <a:t>Volleyball (</a:t>
            </a:r>
            <a:r>
              <a:rPr lang="en-US" sz="1800" i="1" dirty="0" err="1"/>
              <a:t>vóley</a:t>
            </a:r>
            <a:r>
              <a:rPr lang="en-US" sz="1800" dirty="0"/>
              <a:t>) is a very popular sport in Peru, particularly for women. The national team frequently reach World Cup and Olympic finals, and they are followed avidly on TV. Even in remote villages, most schools have girls’ volleyball teams. For more information, check out vivevoley.com.</a:t>
            </a:r>
          </a:p>
          <a:p>
            <a:pPr>
              <a:lnSpc>
                <a:spcPct val="90000"/>
              </a:lnSpc>
            </a:pPr>
            <a:r>
              <a:rPr lang="en-US" sz="1800" b="1" dirty="0"/>
              <a:t>Bullfighting</a:t>
            </a:r>
          </a:p>
          <a:p>
            <a:pPr>
              <a:lnSpc>
                <a:spcPct val="90000"/>
              </a:lnSpc>
            </a:pPr>
            <a:r>
              <a:rPr lang="en-US" sz="1800" dirty="0"/>
              <a:t>Although </a:t>
            </a:r>
            <a:r>
              <a:rPr lang="en-US" sz="1800" b="1" dirty="0"/>
              <a:t>bullfighting</a:t>
            </a:r>
            <a:r>
              <a:rPr lang="en-US" sz="1800" dirty="0"/>
              <a:t> is under threat from the pro-animal lobby, and has diminished significantly in popularity in the twenty-first century, in many coastal and mountain haciendas (estates), bullfights are still often held at fiesta times. In a less organized way they happen at many of the village fiestas, too – often with the bull being left to run through the village until it’s eventually caught and mutilated by one of the men. This is not just a sad sight, it can also be dangerous for unsuspecting tourists who happen to wander into a seemingly evacuated village. The Lima bullfights in October (see Fun with fountains), in contrast, are a very serious business; even Hemingway was impressed.</a:t>
            </a:r>
          </a:p>
          <a:p>
            <a:pPr>
              <a:lnSpc>
                <a:spcPct val="90000"/>
              </a:lnSpc>
            </a:pPr>
            <a:endParaRPr lang="en-IE" sz="1300" dirty="0"/>
          </a:p>
        </p:txBody>
      </p:sp>
    </p:spTree>
    <p:extLst>
      <p:ext uri="{BB962C8B-B14F-4D97-AF65-F5344CB8AC3E}">
        <p14:creationId xmlns:p14="http://schemas.microsoft.com/office/powerpoint/2010/main" val="416512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4876800" y="605895"/>
            <a:ext cx="7010400" cy="6118755"/>
          </a:xfrm>
        </p:spPr>
        <p:txBody>
          <a:bodyPr anchor="ctr">
            <a:normAutofit/>
          </a:bodyPr>
          <a:lstStyle/>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r>
              <a:rPr lang="en-US" sz="1400" b="1" dirty="0"/>
              <a:t>TRADITIONAL MUSIC (Panpipes)</a:t>
            </a:r>
          </a:p>
          <a:p>
            <a:r>
              <a:rPr lang="en-US" sz="1400" dirty="0"/>
              <a:t>When we talk about the traditional types of music in Peru, defining panpipes is inevitable because panpipes are integral parts of Peruvian traditional music. Even though modern panpipes are played by group of performers with more than two performers, traditional panpipe performance strictly had only two performers.</a:t>
            </a:r>
          </a:p>
          <a:p>
            <a:r>
              <a:rPr lang="en-US" sz="1400" dirty="0"/>
              <a:t>Panpipes are made in such a way that each contains an alternative note that is in full scale and the pipes share the melody. Due to this characteristic feature of alternate notes, two performers are required to complete a full tune and this is done using the </a:t>
            </a:r>
            <a:r>
              <a:rPr lang="en-US" sz="1400" dirty="0" err="1"/>
              <a:t>hocket</a:t>
            </a:r>
            <a:r>
              <a:rPr lang="en-US" sz="1400" dirty="0"/>
              <a:t> technique. This can be interpreted as the symbolic representation of the reciprocity that is present in the Peruvian community and apart from the symbolism; this method helps the performers to stay away from the problem of dizziness caused by continuous breathing.</a:t>
            </a:r>
          </a:p>
          <a:p>
            <a:pPr>
              <a:lnSpc>
                <a:spcPct val="90000"/>
              </a:lnSpc>
            </a:pPr>
            <a:endParaRPr lang="en-IE" sz="1300" dirty="0"/>
          </a:p>
        </p:txBody>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573405" y="790576"/>
            <a:ext cx="3616033" cy="3629024"/>
          </a:xfrm>
        </p:spPr>
        <p:txBody>
          <a:bodyPr>
            <a:normAutofit/>
          </a:bodyPr>
          <a:lstStyle/>
          <a:p>
            <a:r>
              <a:rPr lang="en-US" b="1" dirty="0">
                <a:solidFill>
                  <a:schemeClr val="bg1"/>
                </a:solidFill>
              </a:rPr>
              <a:t>TRADITIONAL MUSIC IN PERU</a:t>
            </a:r>
            <a:endParaRPr lang="en-IE" dirty="0">
              <a:solidFill>
                <a:schemeClr val="bg1"/>
              </a:solidFill>
            </a:endParaRPr>
          </a:p>
        </p:txBody>
      </p:sp>
      <p:pic>
        <p:nvPicPr>
          <p:cNvPr id="1028" name="Picture 4" descr="See the source image">
            <a:extLst>
              <a:ext uri="{FF2B5EF4-FFF2-40B4-BE49-F238E27FC236}">
                <a16:creationId xmlns:a16="http://schemas.microsoft.com/office/drawing/2014/main" xmlns="" id="{CDB05B53-DF41-4F6D-ABAA-410C80A55D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830" y="660106"/>
            <a:ext cx="1492301"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ying Pan Pipes">
            <a:extLst>
              <a:ext uri="{FF2B5EF4-FFF2-40B4-BE49-F238E27FC236}">
                <a16:creationId xmlns:a16="http://schemas.microsoft.com/office/drawing/2014/main" xmlns="" id="{3AC23D38-C123-468D-88A7-24F636448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70" y="660105"/>
            <a:ext cx="20669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5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4876800" y="605895"/>
            <a:ext cx="7010400" cy="6118755"/>
          </a:xfrm>
        </p:spPr>
        <p:txBody>
          <a:bodyPr anchor="ctr">
            <a:normAutofit/>
          </a:bodyPr>
          <a:lstStyle/>
          <a:p>
            <a:pPr marL="0" indent="0">
              <a:buNone/>
            </a:pPr>
            <a:endParaRPr lang="en-US" sz="1400" b="1" dirty="0"/>
          </a:p>
          <a:p>
            <a:pPr>
              <a:lnSpc>
                <a:spcPct val="90000"/>
              </a:lnSpc>
            </a:pPr>
            <a:endParaRPr lang="en-IE" sz="1300" dirty="0"/>
          </a:p>
        </p:txBody>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2969394" y="1711761"/>
            <a:ext cx="1892483" cy="1496811"/>
          </a:xfrm>
        </p:spPr>
        <p:txBody>
          <a:bodyPr>
            <a:normAutofit/>
          </a:bodyPr>
          <a:lstStyle/>
          <a:p>
            <a:endParaRPr lang="en-IE" sz="2200" dirty="0">
              <a:solidFill>
                <a:schemeClr val="bg1"/>
              </a:solidFill>
            </a:endParaRPr>
          </a:p>
        </p:txBody>
      </p:sp>
      <p:sp>
        <p:nvSpPr>
          <p:cNvPr id="2" name="Rectangle 1">
            <a:extLst>
              <a:ext uri="{FF2B5EF4-FFF2-40B4-BE49-F238E27FC236}">
                <a16:creationId xmlns:a16="http://schemas.microsoft.com/office/drawing/2014/main" xmlns="" id="{1C3B12E7-61FA-4EA1-B51B-A4C20E5C551E}"/>
              </a:ext>
            </a:extLst>
          </p:cNvPr>
          <p:cNvSpPr/>
          <p:nvPr/>
        </p:nvSpPr>
        <p:spPr>
          <a:xfrm>
            <a:off x="5332173" y="376624"/>
            <a:ext cx="6096000" cy="2308324"/>
          </a:xfrm>
          <a:prstGeom prst="rect">
            <a:avLst/>
          </a:prstGeom>
        </p:spPr>
        <p:txBody>
          <a:bodyPr>
            <a:spAutoFit/>
          </a:bodyPr>
          <a:lstStyle/>
          <a:p>
            <a:r>
              <a:rPr lang="en-US" dirty="0">
                <a:solidFill>
                  <a:srgbClr val="121416"/>
                </a:solidFill>
                <a:latin typeface="ProximaNova-Bold"/>
              </a:rPr>
              <a:t>Teodoro </a:t>
            </a:r>
            <a:r>
              <a:rPr lang="en-US" dirty="0" err="1">
                <a:solidFill>
                  <a:srgbClr val="121416"/>
                </a:solidFill>
                <a:latin typeface="ProximaNova-Bold"/>
              </a:rPr>
              <a:t>Núñez</a:t>
            </a:r>
            <a:r>
              <a:rPr lang="en-US" dirty="0">
                <a:solidFill>
                  <a:srgbClr val="121416"/>
                </a:solidFill>
                <a:latin typeface="ProximaNova-Bold"/>
              </a:rPr>
              <a:t> </a:t>
            </a:r>
            <a:r>
              <a:rPr lang="en-US" dirty="0" err="1">
                <a:solidFill>
                  <a:srgbClr val="121416"/>
                </a:solidFill>
                <a:latin typeface="ProximaNova-Bold"/>
              </a:rPr>
              <a:t>Ureta</a:t>
            </a:r>
            <a:endParaRPr lang="en-US" dirty="0">
              <a:solidFill>
                <a:srgbClr val="121416"/>
              </a:solidFill>
              <a:latin typeface="ProximaNova-Bold"/>
            </a:endParaRPr>
          </a:p>
          <a:p>
            <a:r>
              <a:rPr lang="en-US" dirty="0" err="1">
                <a:solidFill>
                  <a:srgbClr val="121416"/>
                </a:solidFill>
                <a:latin typeface="ProximaNova-Regular"/>
              </a:rPr>
              <a:t>Ureta</a:t>
            </a:r>
            <a:r>
              <a:rPr lang="en-US" dirty="0">
                <a:solidFill>
                  <a:srgbClr val="121416"/>
                </a:solidFill>
                <a:latin typeface="ProximaNova-Regular"/>
              </a:rPr>
              <a:t> was a Peruvian painter and writer, noted for his originality. The subjects of his work focused on the Andes and its people, a topic that other painters had not </a:t>
            </a:r>
            <a:r>
              <a:rPr lang="en-US" dirty="0" err="1">
                <a:solidFill>
                  <a:srgbClr val="121416"/>
                </a:solidFill>
                <a:latin typeface="ProximaNova-Regular"/>
              </a:rPr>
              <a:t>prioritised</a:t>
            </a:r>
            <a:r>
              <a:rPr lang="en-US" dirty="0">
                <a:solidFill>
                  <a:srgbClr val="121416"/>
                </a:solidFill>
                <a:latin typeface="ProximaNova-Regular"/>
              </a:rPr>
              <a:t> in their work. He is undoubtedly the most important Peruvian muralist in the world and became the director of the National School of Fine Arts in Lima. His work expresses an emotional struggle for social justice in an unjust world.</a:t>
            </a:r>
            <a:endParaRPr lang="en-US" b="0" i="0" dirty="0">
              <a:solidFill>
                <a:srgbClr val="121416"/>
              </a:solidFill>
              <a:effectLst/>
              <a:latin typeface="ProximaNova-Regular"/>
            </a:endParaRPr>
          </a:p>
        </p:txBody>
      </p:sp>
      <p:sp>
        <p:nvSpPr>
          <p:cNvPr id="4" name="TextBox 3">
            <a:extLst>
              <a:ext uri="{FF2B5EF4-FFF2-40B4-BE49-F238E27FC236}">
                <a16:creationId xmlns:a16="http://schemas.microsoft.com/office/drawing/2014/main" xmlns="" id="{9982F194-E700-4909-B86B-660A981440ED}"/>
              </a:ext>
            </a:extLst>
          </p:cNvPr>
          <p:cNvSpPr txBox="1"/>
          <p:nvPr/>
        </p:nvSpPr>
        <p:spPr>
          <a:xfrm>
            <a:off x="683580" y="376624"/>
            <a:ext cx="2970685" cy="400110"/>
          </a:xfrm>
          <a:prstGeom prst="rect">
            <a:avLst/>
          </a:prstGeom>
          <a:noFill/>
        </p:spPr>
        <p:txBody>
          <a:bodyPr wrap="none" rtlCol="0">
            <a:spAutoFit/>
          </a:bodyPr>
          <a:lstStyle/>
          <a:p>
            <a:r>
              <a:rPr lang="en-US" sz="2000" b="1" dirty="0">
                <a:solidFill>
                  <a:schemeClr val="bg1"/>
                </a:solidFill>
              </a:rPr>
              <a:t>FAMOUS ARTISTS IN PERU</a:t>
            </a:r>
            <a:endParaRPr lang="en-IE" sz="2000" b="1" dirty="0">
              <a:solidFill>
                <a:schemeClr val="bg1"/>
              </a:solidFill>
            </a:endParaRPr>
          </a:p>
        </p:txBody>
      </p:sp>
      <p:pic>
        <p:nvPicPr>
          <p:cNvPr id="2050" name="Picture 2">
            <a:extLst>
              <a:ext uri="{FF2B5EF4-FFF2-40B4-BE49-F238E27FC236}">
                <a16:creationId xmlns:a16="http://schemas.microsoft.com/office/drawing/2014/main" xmlns="" id="{2B6A7F43-DE9D-461A-9838-4786A70DA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312" y="2706146"/>
            <a:ext cx="6020941" cy="39973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xmlns="" id="{341908D2-12C1-4C05-A8D7-997E9B7DB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03663"/>
            <a:ext cx="3686175" cy="2758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xmlns="" id="{B920FD3D-A37A-4E1F-AC16-577F0724B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70032"/>
            <a:ext cx="3686175" cy="314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5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4876800" y="605895"/>
            <a:ext cx="7010400" cy="6118755"/>
          </a:xfrm>
        </p:spPr>
        <p:txBody>
          <a:bodyPr anchor="ctr">
            <a:normAutofit/>
          </a:bodyPr>
          <a:lstStyle/>
          <a:p>
            <a:pPr marL="0" indent="0">
              <a:buNone/>
            </a:pPr>
            <a:endParaRPr lang="en-US" sz="1400" b="1" dirty="0"/>
          </a:p>
          <a:p>
            <a:pPr>
              <a:lnSpc>
                <a:spcPct val="90000"/>
              </a:lnSpc>
            </a:pPr>
            <a:endParaRPr lang="en-IE" sz="1300" dirty="0"/>
          </a:p>
        </p:txBody>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4802818" y="376625"/>
            <a:ext cx="7084381" cy="2792704"/>
          </a:xfrm>
        </p:spPr>
        <p:txBody>
          <a:bodyPr>
            <a:normAutofit fontScale="90000"/>
          </a:bodyPr>
          <a:lstStyle/>
          <a:p>
            <a:r>
              <a:rPr lang="en-IE" sz="2400" dirty="0" err="1">
                <a:solidFill>
                  <a:schemeClr val="tx1"/>
                </a:solidFill>
              </a:rPr>
              <a:t>Grimanesa</a:t>
            </a:r>
            <a:r>
              <a:rPr lang="en-IE" sz="2400" dirty="0">
                <a:solidFill>
                  <a:schemeClr val="tx1"/>
                </a:solidFill>
              </a:rPr>
              <a:t> </a:t>
            </a:r>
            <a:r>
              <a:rPr lang="en-IE" sz="2400" dirty="0" err="1">
                <a:solidFill>
                  <a:schemeClr val="tx1"/>
                </a:solidFill>
              </a:rPr>
              <a:t>Amorós</a:t>
            </a:r>
            <a:r>
              <a:rPr lang="en-IE" sz="2400" dirty="0">
                <a:solidFill>
                  <a:schemeClr val="tx1"/>
                </a:solidFill>
              </a:rPr>
              <a:t/>
            </a:r>
            <a:br>
              <a:rPr lang="en-IE" sz="2400" dirty="0">
                <a:solidFill>
                  <a:schemeClr val="tx1"/>
                </a:solidFill>
              </a:rPr>
            </a:br>
            <a:r>
              <a:rPr lang="en-IE" sz="2400" dirty="0">
                <a:solidFill>
                  <a:schemeClr val="tx1"/>
                </a:solidFill>
              </a:rPr>
              <a:t/>
            </a:r>
            <a:br>
              <a:rPr lang="en-IE" sz="2400" dirty="0">
                <a:solidFill>
                  <a:schemeClr val="tx1"/>
                </a:solidFill>
              </a:rPr>
            </a:br>
            <a:r>
              <a:rPr lang="en-IE" sz="2400" dirty="0" err="1">
                <a:solidFill>
                  <a:schemeClr val="tx1"/>
                </a:solidFill>
              </a:rPr>
              <a:t>Grimanesa</a:t>
            </a:r>
            <a:r>
              <a:rPr lang="en-IE" sz="2400" dirty="0">
                <a:solidFill>
                  <a:schemeClr val="tx1"/>
                </a:solidFill>
              </a:rPr>
              <a:t> </a:t>
            </a:r>
            <a:r>
              <a:rPr lang="en-IE" sz="2400" dirty="0" err="1">
                <a:solidFill>
                  <a:schemeClr val="tx1"/>
                </a:solidFill>
              </a:rPr>
              <a:t>Amorós</a:t>
            </a:r>
            <a:r>
              <a:rPr lang="en-IE" sz="2400" dirty="0">
                <a:solidFill>
                  <a:schemeClr val="tx1"/>
                </a:solidFill>
              </a:rPr>
              <a:t>, born in Lima, Peru, is an artist well-known for large scale light sculpture installations. Her work incorporates elements from sculpture, video, lighting, and technology to create eye-catching and progressive art forms.</a:t>
            </a:r>
            <a:br>
              <a:rPr lang="en-IE" sz="2400" dirty="0">
                <a:solidFill>
                  <a:schemeClr val="tx1"/>
                </a:solidFill>
              </a:rPr>
            </a:br>
            <a:r>
              <a:rPr lang="en-IE" sz="2400" dirty="0">
                <a:solidFill>
                  <a:schemeClr val="tx1"/>
                </a:solidFill>
              </a:rPr>
              <a:t/>
            </a:r>
            <a:br>
              <a:rPr lang="en-IE" sz="2400" dirty="0">
                <a:solidFill>
                  <a:schemeClr val="tx1"/>
                </a:solidFill>
              </a:rPr>
            </a:br>
            <a:r>
              <a:rPr lang="en-IE" sz="2400" dirty="0">
                <a:solidFill>
                  <a:schemeClr val="tx1"/>
                </a:solidFill>
              </a:rPr>
              <a:t/>
            </a:r>
            <a:br>
              <a:rPr lang="en-IE" sz="2400" dirty="0">
                <a:solidFill>
                  <a:schemeClr val="tx1"/>
                </a:solidFill>
              </a:rPr>
            </a:br>
            <a:endParaRPr lang="en-IE" sz="2400" dirty="0">
              <a:solidFill>
                <a:schemeClr val="tx1"/>
              </a:solidFill>
            </a:endParaRPr>
          </a:p>
        </p:txBody>
      </p:sp>
      <p:sp>
        <p:nvSpPr>
          <p:cNvPr id="4" name="TextBox 3">
            <a:extLst>
              <a:ext uri="{FF2B5EF4-FFF2-40B4-BE49-F238E27FC236}">
                <a16:creationId xmlns:a16="http://schemas.microsoft.com/office/drawing/2014/main" xmlns="" id="{9982F194-E700-4909-B86B-660A981440ED}"/>
              </a:ext>
            </a:extLst>
          </p:cNvPr>
          <p:cNvSpPr txBox="1"/>
          <p:nvPr/>
        </p:nvSpPr>
        <p:spPr>
          <a:xfrm>
            <a:off x="683580" y="376624"/>
            <a:ext cx="2970685" cy="400110"/>
          </a:xfrm>
          <a:prstGeom prst="rect">
            <a:avLst/>
          </a:prstGeom>
          <a:noFill/>
        </p:spPr>
        <p:txBody>
          <a:bodyPr wrap="none" rtlCol="0">
            <a:spAutoFit/>
          </a:bodyPr>
          <a:lstStyle/>
          <a:p>
            <a:r>
              <a:rPr lang="en-US" sz="2000" b="1" dirty="0">
                <a:solidFill>
                  <a:schemeClr val="bg1"/>
                </a:solidFill>
              </a:rPr>
              <a:t>FAMOUS ARTISTS IN PERU</a:t>
            </a:r>
            <a:endParaRPr lang="en-IE" sz="2000" b="1" dirty="0">
              <a:solidFill>
                <a:schemeClr val="bg1"/>
              </a:solidFill>
            </a:endParaRPr>
          </a:p>
        </p:txBody>
      </p:sp>
      <p:pic>
        <p:nvPicPr>
          <p:cNvPr id="3074" name="Picture 2">
            <a:extLst>
              <a:ext uri="{FF2B5EF4-FFF2-40B4-BE49-F238E27FC236}">
                <a16:creationId xmlns:a16="http://schemas.microsoft.com/office/drawing/2014/main" xmlns="" id="{05EB0354-9A00-4F35-B548-9462C64DC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27" y="2308541"/>
            <a:ext cx="6420436" cy="4262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xmlns="" id="{44677B70-091F-4B6D-AE2C-5EA474557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3358"/>
            <a:ext cx="3748464" cy="2215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xmlns="" id="{67122956-A9E7-4CD7-A655-DA2AE7BA05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19" y="3625488"/>
            <a:ext cx="3723605" cy="279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1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643467" y="516835"/>
            <a:ext cx="3448259" cy="1666501"/>
          </a:xfrm>
        </p:spPr>
        <p:txBody>
          <a:bodyPr>
            <a:normAutofit/>
          </a:bodyPr>
          <a:lstStyle/>
          <a:p>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endParaRPr lang="en-IE" sz="2800">
              <a:solidFill>
                <a:srgbClr val="FFFFFF"/>
              </a:solidFill>
            </a:endParaRPr>
          </a:p>
        </p:txBody>
      </p:sp>
      <p:cxnSp>
        <p:nvCxnSpPr>
          <p:cNvPr id="73" name="Straight Connector 72">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643467" y="2546224"/>
            <a:ext cx="3448259" cy="3342747"/>
          </a:xfrm>
        </p:spPr>
        <p:txBody>
          <a:bodyPr>
            <a:normAutofit/>
          </a:bodyPr>
          <a:lstStyle/>
          <a:p>
            <a:pPr marL="0" indent="0">
              <a:buNone/>
            </a:pPr>
            <a:endParaRPr lang="en-US" sz="1800" b="1" dirty="0">
              <a:solidFill>
                <a:srgbClr val="FFFFFF"/>
              </a:solidFill>
            </a:endParaRPr>
          </a:p>
          <a:p>
            <a:endParaRPr lang="en-IE" sz="1800" dirty="0">
              <a:solidFill>
                <a:srgbClr val="FFFFFF"/>
              </a:solidFill>
            </a:endParaRPr>
          </a:p>
        </p:txBody>
      </p:sp>
      <p:pic>
        <p:nvPicPr>
          <p:cNvPr id="4098" name="Picture 2" descr="Rose of Lima">
            <a:extLst>
              <a:ext uri="{FF2B5EF4-FFF2-40B4-BE49-F238E27FC236}">
                <a16:creationId xmlns:a16="http://schemas.microsoft.com/office/drawing/2014/main" xmlns="" id="{76BBE068-7E52-485F-A433-7B4B9629DD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07"/>
          <a:stretch/>
        </p:blipFill>
        <p:spPr bwMode="auto">
          <a:xfrm>
            <a:off x="4654282" y="10"/>
            <a:ext cx="753770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392E9EA-1F58-4FD9-9561-7D3842CF30E6}"/>
              </a:ext>
            </a:extLst>
          </p:cNvPr>
          <p:cNvSpPr/>
          <p:nvPr/>
        </p:nvSpPr>
        <p:spPr>
          <a:xfrm>
            <a:off x="-680404" y="1480412"/>
            <a:ext cx="6096000" cy="954107"/>
          </a:xfrm>
          <a:prstGeom prst="rect">
            <a:avLst/>
          </a:prstGeom>
        </p:spPr>
        <p:txBody>
          <a:bodyPr>
            <a:spAutoFit/>
          </a:bodyPr>
          <a:lstStyle/>
          <a:p>
            <a:pPr algn="ctr"/>
            <a:r>
              <a:rPr lang="en-US" sz="2800" b="1" dirty="0">
                <a:solidFill>
                  <a:srgbClr val="FFFFFF"/>
                </a:solidFill>
                <a:latin typeface="Helvetica Neue"/>
              </a:rPr>
              <a:t>Rose of Lima20 April 1586</a:t>
            </a:r>
          </a:p>
          <a:p>
            <a:pPr algn="ctr"/>
            <a:r>
              <a:rPr lang="en-US" sz="2800" b="1" dirty="0">
                <a:solidFill>
                  <a:srgbClr val="FFCC00"/>
                </a:solidFill>
                <a:latin typeface="Helvetica Neue"/>
              </a:rPr>
              <a:t>Saint</a:t>
            </a:r>
            <a:endParaRPr lang="en-US" sz="2800" b="1" i="0" dirty="0">
              <a:solidFill>
                <a:srgbClr val="FFCC00"/>
              </a:solidFill>
              <a:effectLst/>
              <a:latin typeface="Helvetica Neue"/>
            </a:endParaRPr>
          </a:p>
        </p:txBody>
      </p:sp>
    </p:spTree>
    <p:extLst>
      <p:ext uri="{BB962C8B-B14F-4D97-AF65-F5344CB8AC3E}">
        <p14:creationId xmlns:p14="http://schemas.microsoft.com/office/powerpoint/2010/main" val="76020990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643467" y="516835"/>
            <a:ext cx="3448259" cy="1666501"/>
          </a:xfrm>
        </p:spPr>
        <p:txBody>
          <a:bodyPr>
            <a:normAutofit/>
          </a:bodyPr>
          <a:lstStyle/>
          <a:p>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endParaRPr lang="en-IE" sz="2800">
              <a:solidFill>
                <a:srgbClr val="FFFFFF"/>
              </a:solidFill>
            </a:endParaRPr>
          </a:p>
        </p:txBody>
      </p:sp>
      <p:cxnSp>
        <p:nvCxnSpPr>
          <p:cNvPr id="73" name="Straight Connector 72">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643467" y="2546224"/>
            <a:ext cx="3448259" cy="3342747"/>
          </a:xfrm>
        </p:spPr>
        <p:txBody>
          <a:bodyPr>
            <a:normAutofit/>
          </a:bodyPr>
          <a:lstStyle/>
          <a:p>
            <a:pPr marL="0" indent="0">
              <a:buNone/>
            </a:pPr>
            <a:endParaRPr lang="en-US" sz="1800" b="1" dirty="0">
              <a:solidFill>
                <a:srgbClr val="FFFFFF"/>
              </a:solidFill>
            </a:endParaRPr>
          </a:p>
          <a:p>
            <a:endParaRPr lang="en-IE" sz="1800" dirty="0">
              <a:solidFill>
                <a:srgbClr val="FFFFFF"/>
              </a:solidFill>
            </a:endParaRPr>
          </a:p>
        </p:txBody>
      </p:sp>
      <p:pic>
        <p:nvPicPr>
          <p:cNvPr id="5122" name="Picture 2" descr="Beto da Silva">
            <a:extLst>
              <a:ext uri="{FF2B5EF4-FFF2-40B4-BE49-F238E27FC236}">
                <a16:creationId xmlns:a16="http://schemas.microsoft.com/office/drawing/2014/main" xmlns="" id="{24B4B4D1-1C04-4C22-82A9-7AD813BA5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787" y="847196"/>
            <a:ext cx="6195695" cy="51630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C59B9744-FA3F-4BAD-B1D2-2C3394F1D89D}"/>
              </a:ext>
            </a:extLst>
          </p:cNvPr>
          <p:cNvSpPr/>
          <p:nvPr/>
        </p:nvSpPr>
        <p:spPr>
          <a:xfrm>
            <a:off x="-655212" y="1577195"/>
            <a:ext cx="6096000" cy="830997"/>
          </a:xfrm>
          <a:prstGeom prst="rect">
            <a:avLst/>
          </a:prstGeom>
        </p:spPr>
        <p:txBody>
          <a:bodyPr>
            <a:spAutoFit/>
          </a:bodyPr>
          <a:lstStyle/>
          <a:p>
            <a:pPr algn="ctr"/>
            <a:r>
              <a:rPr lang="pt-BR" sz="2400" b="1" dirty="0">
                <a:solidFill>
                  <a:srgbClr val="FFFFFF"/>
                </a:solidFill>
                <a:latin typeface="Helvetica Neue"/>
              </a:rPr>
              <a:t>Beto da Silva28 December 1996</a:t>
            </a:r>
          </a:p>
          <a:p>
            <a:pPr algn="ctr"/>
            <a:r>
              <a:rPr lang="pt-BR" sz="2400" b="1" dirty="0">
                <a:solidFill>
                  <a:srgbClr val="FFCC00"/>
                </a:solidFill>
                <a:latin typeface="Helvetica Neue"/>
              </a:rPr>
              <a:t>Footballer</a:t>
            </a:r>
            <a:endParaRPr lang="pt-BR" sz="2400" b="1" i="0" dirty="0">
              <a:solidFill>
                <a:srgbClr val="FFCC00"/>
              </a:solidFill>
              <a:effectLst/>
              <a:latin typeface="Helvetica Neue"/>
            </a:endParaRPr>
          </a:p>
        </p:txBody>
      </p:sp>
    </p:spTree>
    <p:extLst>
      <p:ext uri="{BB962C8B-B14F-4D97-AF65-F5344CB8AC3E}">
        <p14:creationId xmlns:p14="http://schemas.microsoft.com/office/powerpoint/2010/main" val="23159497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xmlns="" id="{7B3D3885-1819-459B-BCFE-71169D09FD8D}"/>
              </a:ext>
            </a:extLst>
          </p:cNvPr>
          <p:cNvSpPr>
            <a:spLocks noGrp="1"/>
          </p:cNvSpPr>
          <p:nvPr>
            <p:ph type="title"/>
          </p:nvPr>
        </p:nvSpPr>
        <p:spPr>
          <a:xfrm>
            <a:off x="643467" y="516835"/>
            <a:ext cx="3448259" cy="1666501"/>
          </a:xfrm>
        </p:spPr>
        <p:txBody>
          <a:bodyPr>
            <a:normAutofit/>
          </a:bodyPr>
          <a:lstStyle/>
          <a:p>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r>
              <a:rPr lang="en-IE" sz="2800">
                <a:solidFill>
                  <a:srgbClr val="FFFFFF"/>
                </a:solidFill>
              </a:rPr>
              <a:t/>
            </a:r>
            <a:br>
              <a:rPr lang="en-IE" sz="2800">
                <a:solidFill>
                  <a:srgbClr val="FFFFFF"/>
                </a:solidFill>
              </a:rPr>
            </a:br>
            <a:endParaRPr lang="en-IE" sz="2800">
              <a:solidFill>
                <a:srgbClr val="FFFFFF"/>
              </a:solidFill>
            </a:endParaRPr>
          </a:p>
        </p:txBody>
      </p:sp>
      <p:cxnSp>
        <p:nvCxnSpPr>
          <p:cNvPr id="73" name="Straight Connector 72">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B3E016E-80C0-4202-804E-502EEF8C430D}"/>
              </a:ext>
            </a:extLst>
          </p:cNvPr>
          <p:cNvSpPr>
            <a:spLocks noGrp="1"/>
          </p:cNvSpPr>
          <p:nvPr>
            <p:ph idx="1"/>
          </p:nvPr>
        </p:nvSpPr>
        <p:spPr>
          <a:xfrm>
            <a:off x="643467" y="2546224"/>
            <a:ext cx="3448259" cy="3342747"/>
          </a:xfrm>
        </p:spPr>
        <p:txBody>
          <a:bodyPr>
            <a:normAutofit/>
          </a:bodyPr>
          <a:lstStyle/>
          <a:p>
            <a:pPr marL="0" indent="0">
              <a:buNone/>
            </a:pPr>
            <a:endParaRPr lang="en-US" sz="1800" b="1" dirty="0">
              <a:solidFill>
                <a:srgbClr val="FFFFFF"/>
              </a:solidFill>
            </a:endParaRPr>
          </a:p>
          <a:p>
            <a:endParaRPr lang="en-IE" sz="1800" dirty="0">
              <a:solidFill>
                <a:srgbClr val="FFFFFF"/>
              </a:solidFill>
            </a:endParaRPr>
          </a:p>
        </p:txBody>
      </p:sp>
      <p:pic>
        <p:nvPicPr>
          <p:cNvPr id="6146" name="Picture 2" descr="Túpac Amaru II">
            <a:extLst>
              <a:ext uri="{FF2B5EF4-FFF2-40B4-BE49-F238E27FC236}">
                <a16:creationId xmlns:a16="http://schemas.microsoft.com/office/drawing/2014/main" xmlns="" id="{8E52CE59-CF12-4132-AB68-7907D3F51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412" y="516835"/>
            <a:ext cx="6043486" cy="50362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BC70274-E205-4E72-B108-14150B0F96A6}"/>
              </a:ext>
            </a:extLst>
          </p:cNvPr>
          <p:cNvSpPr/>
          <p:nvPr/>
        </p:nvSpPr>
        <p:spPr>
          <a:xfrm>
            <a:off x="-541931" y="1480412"/>
            <a:ext cx="6096000" cy="830997"/>
          </a:xfrm>
          <a:prstGeom prst="rect">
            <a:avLst/>
          </a:prstGeom>
        </p:spPr>
        <p:txBody>
          <a:bodyPr>
            <a:spAutoFit/>
          </a:bodyPr>
          <a:lstStyle/>
          <a:p>
            <a:pPr algn="ctr"/>
            <a:r>
              <a:rPr lang="en-US" sz="2400" b="1" dirty="0" err="1">
                <a:solidFill>
                  <a:srgbClr val="FFFFFF"/>
                </a:solidFill>
                <a:latin typeface="Helvetica Neue"/>
              </a:rPr>
              <a:t>Túpac</a:t>
            </a:r>
            <a:r>
              <a:rPr lang="en-US" sz="2400" b="1" dirty="0">
                <a:solidFill>
                  <a:srgbClr val="FFFFFF"/>
                </a:solidFill>
                <a:latin typeface="Helvetica Neue"/>
              </a:rPr>
              <a:t> </a:t>
            </a:r>
            <a:r>
              <a:rPr lang="en-US" sz="2400" b="1" dirty="0" err="1">
                <a:solidFill>
                  <a:srgbClr val="FFFFFF"/>
                </a:solidFill>
                <a:latin typeface="Helvetica Neue"/>
              </a:rPr>
              <a:t>Amaru</a:t>
            </a:r>
            <a:r>
              <a:rPr lang="en-US" sz="2400" b="1" dirty="0">
                <a:solidFill>
                  <a:srgbClr val="FFFFFF"/>
                </a:solidFill>
                <a:latin typeface="Helvetica Neue"/>
              </a:rPr>
              <a:t> II10 March 1738</a:t>
            </a:r>
          </a:p>
          <a:p>
            <a:pPr algn="ctr"/>
            <a:r>
              <a:rPr lang="en-US" sz="2400" b="1" dirty="0">
                <a:solidFill>
                  <a:srgbClr val="FFCC00"/>
                </a:solidFill>
                <a:latin typeface="Helvetica Neue"/>
              </a:rPr>
              <a:t>politician</a:t>
            </a:r>
            <a:endParaRPr lang="en-US" sz="2400" b="1" i="0" dirty="0">
              <a:solidFill>
                <a:srgbClr val="FFCC00"/>
              </a:solidFill>
              <a:effectLst/>
              <a:latin typeface="Helvetica Neue"/>
            </a:endParaRPr>
          </a:p>
        </p:txBody>
      </p:sp>
    </p:spTree>
    <p:extLst>
      <p:ext uri="{BB962C8B-B14F-4D97-AF65-F5344CB8AC3E}">
        <p14:creationId xmlns:p14="http://schemas.microsoft.com/office/powerpoint/2010/main" val="18310115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B3D3885-1819-459B-BCFE-71169D09FD8D}"/>
              </a:ext>
            </a:extLst>
          </p:cNvPr>
          <p:cNvSpPr>
            <a:spLocks noGrp="1"/>
          </p:cNvSpPr>
          <p:nvPr>
            <p:ph type="title" idx="4294967295"/>
          </p:nvPr>
        </p:nvSpPr>
        <p:spPr>
          <a:xfrm>
            <a:off x="0" y="517525"/>
            <a:ext cx="3448050" cy="1665288"/>
          </a:xfrm>
        </p:spPr>
        <p:txBody>
          <a:bodyPr>
            <a:normAutofit/>
          </a:bodyPr>
          <a:lstStyle/>
          <a:p>
            <a:r>
              <a:rPr lang="en-IE" sz="2800" dirty="0">
                <a:solidFill>
                  <a:srgbClr val="FFFFFF"/>
                </a:solidFill>
              </a:rPr>
              <a:t/>
            </a:r>
            <a:br>
              <a:rPr lang="en-IE" sz="2800" dirty="0">
                <a:solidFill>
                  <a:srgbClr val="FFFFFF"/>
                </a:solidFill>
              </a:rPr>
            </a:br>
            <a:r>
              <a:rPr lang="en-IE" sz="2800" dirty="0">
                <a:solidFill>
                  <a:srgbClr val="FFFFFF"/>
                </a:solidFill>
              </a:rPr>
              <a:t/>
            </a:r>
            <a:br>
              <a:rPr lang="en-IE" sz="2800" dirty="0">
                <a:solidFill>
                  <a:srgbClr val="FFFFFF"/>
                </a:solidFill>
              </a:rPr>
            </a:br>
            <a:r>
              <a:rPr lang="en-IE" sz="2800" dirty="0">
                <a:solidFill>
                  <a:srgbClr val="FFFFFF"/>
                </a:solidFill>
              </a:rPr>
              <a:t/>
            </a:r>
            <a:br>
              <a:rPr lang="en-IE" sz="2800" dirty="0">
                <a:solidFill>
                  <a:srgbClr val="FFFFFF"/>
                </a:solidFill>
              </a:rPr>
            </a:br>
            <a:endParaRPr lang="en-IE" sz="2800" dirty="0">
              <a:solidFill>
                <a:srgbClr val="FFFFFF"/>
              </a:solidFill>
            </a:endParaRPr>
          </a:p>
        </p:txBody>
      </p:sp>
      <p:sp>
        <p:nvSpPr>
          <p:cNvPr id="3" name="Content Placeholder 2">
            <a:extLst>
              <a:ext uri="{FF2B5EF4-FFF2-40B4-BE49-F238E27FC236}">
                <a16:creationId xmlns:a16="http://schemas.microsoft.com/office/drawing/2014/main" xmlns="" id="{1B3E016E-80C0-4202-804E-502EEF8C430D}"/>
              </a:ext>
            </a:extLst>
          </p:cNvPr>
          <p:cNvSpPr>
            <a:spLocks noGrp="1"/>
          </p:cNvSpPr>
          <p:nvPr>
            <p:ph idx="4294967295"/>
          </p:nvPr>
        </p:nvSpPr>
        <p:spPr>
          <a:xfrm>
            <a:off x="0" y="2546350"/>
            <a:ext cx="3448050" cy="3343275"/>
          </a:xfrm>
        </p:spPr>
        <p:txBody>
          <a:bodyPr>
            <a:normAutofit/>
          </a:bodyPr>
          <a:lstStyle/>
          <a:p>
            <a:pPr marL="0" indent="0">
              <a:buNone/>
            </a:pPr>
            <a:endParaRPr lang="en-US" sz="1800" b="1" dirty="0">
              <a:solidFill>
                <a:srgbClr val="FFFFFF"/>
              </a:solidFill>
            </a:endParaRPr>
          </a:p>
          <a:p>
            <a:endParaRPr lang="en-IE" sz="1800" dirty="0">
              <a:solidFill>
                <a:srgbClr val="FFFFFF"/>
              </a:solidFill>
            </a:endParaRPr>
          </a:p>
        </p:txBody>
      </p:sp>
      <p:sp>
        <p:nvSpPr>
          <p:cNvPr id="4" name="TextBox 3">
            <a:extLst>
              <a:ext uri="{FF2B5EF4-FFF2-40B4-BE49-F238E27FC236}">
                <a16:creationId xmlns:a16="http://schemas.microsoft.com/office/drawing/2014/main" xmlns="" id="{543A35AE-5678-4A09-80DC-FB7CEA479D07}"/>
              </a:ext>
            </a:extLst>
          </p:cNvPr>
          <p:cNvSpPr txBox="1"/>
          <p:nvPr/>
        </p:nvSpPr>
        <p:spPr>
          <a:xfrm>
            <a:off x="1828800" y="517526"/>
            <a:ext cx="8646986" cy="5632311"/>
          </a:xfrm>
          <a:prstGeom prst="rect">
            <a:avLst/>
          </a:prstGeom>
          <a:noFill/>
        </p:spPr>
        <p:txBody>
          <a:bodyPr wrap="square" rtlCol="0">
            <a:spAutoFit/>
          </a:bodyPr>
          <a:lstStyle/>
          <a:p>
            <a:r>
              <a:rPr lang="en-US" sz="6000" dirty="0"/>
              <a:t>And To Finish It Off… </a:t>
            </a:r>
          </a:p>
          <a:p>
            <a:endParaRPr lang="en-US" sz="6000" dirty="0"/>
          </a:p>
          <a:p>
            <a:r>
              <a:rPr lang="en-US" sz="6000" dirty="0"/>
              <a:t>Can You Name ONE MORE FAMOUS PERSON IN PERU</a:t>
            </a:r>
          </a:p>
          <a:p>
            <a:r>
              <a:rPr lang="en-US" sz="6000" dirty="0"/>
              <a:t> </a:t>
            </a:r>
          </a:p>
          <a:p>
            <a:r>
              <a:rPr lang="en-US" sz="6000" dirty="0"/>
              <a:t>The One And Only…….</a:t>
            </a:r>
            <a:endParaRPr lang="en-IE" sz="6000" dirty="0"/>
          </a:p>
        </p:txBody>
      </p:sp>
    </p:spTree>
    <p:extLst>
      <p:ext uri="{BB962C8B-B14F-4D97-AF65-F5344CB8AC3E}">
        <p14:creationId xmlns:p14="http://schemas.microsoft.com/office/powerpoint/2010/main" val="16793365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xmlns=""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xmlns="" id="{7B3D3885-1819-459B-BCFE-71169D09FD8D}"/>
              </a:ext>
            </a:extLst>
          </p:cNvPr>
          <p:cNvSpPr>
            <a:spLocks noGrp="1"/>
          </p:cNvSpPr>
          <p:nvPr>
            <p:ph type="title" idx="4294967295"/>
          </p:nvPr>
        </p:nvSpPr>
        <p:spPr>
          <a:xfrm>
            <a:off x="643467" y="516835"/>
            <a:ext cx="3448259" cy="1666501"/>
          </a:xfrm>
        </p:spPr>
        <p:txBody>
          <a:bodyPr vert="horz" lIns="91440" tIns="45720" rIns="91440" bIns="45720" rtlCol="0" anchor="b">
            <a:normAutofit fontScale="90000"/>
          </a:bodyPr>
          <a:lstStyle/>
          <a:p>
            <a:r>
              <a:rPr lang="en-US" sz="2800" dirty="0">
                <a:solidFill>
                  <a:srgbClr val="FFFFFF"/>
                </a:solidFill>
              </a:rPr>
              <a:t/>
            </a:r>
            <a:br>
              <a:rPr lang="en-US" sz="2800" dirty="0">
                <a:solidFill>
                  <a:srgbClr val="FFFFFF"/>
                </a:solidFill>
              </a:rPr>
            </a:br>
            <a:r>
              <a:rPr lang="en-US" sz="2800" dirty="0">
                <a:solidFill>
                  <a:srgbClr val="FFFFFF"/>
                </a:solidFill>
              </a:rPr>
              <a:t/>
            </a:r>
            <a:br>
              <a:rPr lang="en-US" sz="2800" dirty="0">
                <a:solidFill>
                  <a:srgbClr val="FFFFFF"/>
                </a:solidFill>
              </a:rPr>
            </a:br>
            <a:r>
              <a:rPr lang="en-US" sz="4400" b="1" dirty="0">
                <a:solidFill>
                  <a:srgbClr val="FF0000"/>
                </a:solidFill>
              </a:rPr>
              <a:t>PADDINGTON </a:t>
            </a:r>
            <a:r>
              <a:rPr lang="en-US" sz="4400" b="1" dirty="0">
                <a:solidFill>
                  <a:schemeClr val="accent2"/>
                </a:solidFill>
              </a:rPr>
              <a:t>BEAR</a:t>
            </a:r>
            <a:r>
              <a:rPr lang="en-US" sz="4400" b="1" dirty="0">
                <a:solidFill>
                  <a:srgbClr val="FFFFFF"/>
                </a:solidFill>
              </a:rPr>
              <a:t/>
            </a:r>
            <a:br>
              <a:rPr lang="en-US" sz="4400" b="1" dirty="0">
                <a:solidFill>
                  <a:srgbClr val="FFFFFF"/>
                </a:solidFill>
              </a:rPr>
            </a:br>
            <a:endParaRPr lang="en-US" sz="4400" b="1" dirty="0">
              <a:solidFill>
                <a:srgbClr val="FFFFFF"/>
              </a:solidFill>
            </a:endParaRPr>
          </a:p>
        </p:txBody>
      </p:sp>
      <p:cxnSp>
        <p:nvCxnSpPr>
          <p:cNvPr id="79" name="Straight Connector 78">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B3E016E-80C0-4202-804E-502EEF8C430D}"/>
              </a:ext>
            </a:extLst>
          </p:cNvPr>
          <p:cNvSpPr>
            <a:spLocks noGrp="1"/>
          </p:cNvSpPr>
          <p:nvPr>
            <p:ph idx="4294967295"/>
          </p:nvPr>
        </p:nvSpPr>
        <p:spPr>
          <a:xfrm>
            <a:off x="643467" y="2546224"/>
            <a:ext cx="3448259" cy="3342747"/>
          </a:xfrm>
        </p:spPr>
        <p:txBody>
          <a:bodyPr vert="horz" lIns="0" tIns="45720" rIns="0" bIns="45720" rtlCol="0">
            <a:normAutofit/>
          </a:bodyPr>
          <a:lstStyle/>
          <a:p>
            <a:pPr marL="0" indent="0">
              <a:buFont typeface="Calibri" panose="020F0502020204030204" pitchFamily="34" charset="0"/>
              <a:buNone/>
            </a:pPr>
            <a:endParaRPr lang="en-US" sz="1800" b="1" dirty="0">
              <a:solidFill>
                <a:srgbClr val="FFFFFF"/>
              </a:solidFill>
            </a:endParaRPr>
          </a:p>
          <a:p>
            <a:endParaRPr lang="en-US" sz="1800" dirty="0">
              <a:solidFill>
                <a:srgbClr val="FFFFFF"/>
              </a:solidFill>
            </a:endParaRPr>
          </a:p>
        </p:txBody>
      </p:sp>
      <p:pic>
        <p:nvPicPr>
          <p:cNvPr id="7172" name="Picture 4">
            <a:extLst>
              <a:ext uri="{FF2B5EF4-FFF2-40B4-BE49-F238E27FC236}">
                <a16:creationId xmlns:a16="http://schemas.microsoft.com/office/drawing/2014/main" xmlns="" id="{B18F388B-59FF-41F3-8C9D-E4CF732A0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6" r="9376" b="-2"/>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899A357-89C2-476B-AD4B-6F2A3A33C134}"/>
              </a:ext>
            </a:extLst>
          </p:cNvPr>
          <p:cNvSpPr txBox="1"/>
          <p:nvPr/>
        </p:nvSpPr>
        <p:spPr>
          <a:xfrm>
            <a:off x="0" y="3045573"/>
            <a:ext cx="4670061" cy="707886"/>
          </a:xfrm>
          <a:prstGeom prst="rect">
            <a:avLst/>
          </a:prstGeom>
          <a:noFill/>
        </p:spPr>
        <p:txBody>
          <a:bodyPr wrap="none" rtlCol="0">
            <a:spAutoFit/>
          </a:bodyPr>
          <a:lstStyle/>
          <a:p>
            <a:r>
              <a:rPr lang="en-US" sz="2000" b="1" dirty="0"/>
              <a:t>I hope you enjoyed my project on Peru. </a:t>
            </a:r>
          </a:p>
          <a:p>
            <a:r>
              <a:rPr lang="en-US" sz="2000" b="1" dirty="0"/>
              <a:t>As much as me and my dad did doing it </a:t>
            </a:r>
            <a:r>
              <a:rPr lang="en-US" sz="2000" b="1" dirty="0">
                <a:solidFill>
                  <a:srgbClr val="FFFF00"/>
                </a:solidFill>
                <a:sym typeface="Wingdings" panose="05000000000000000000" pitchFamily="2" charset="2"/>
              </a:rPr>
              <a:t> </a:t>
            </a:r>
            <a:endParaRPr lang="en-IE" sz="2000" b="1" dirty="0">
              <a:solidFill>
                <a:srgbClr val="FFFF00"/>
              </a:solidFill>
            </a:endParaRPr>
          </a:p>
        </p:txBody>
      </p:sp>
    </p:spTree>
    <p:extLst>
      <p:ext uri="{BB962C8B-B14F-4D97-AF65-F5344CB8AC3E}">
        <p14:creationId xmlns:p14="http://schemas.microsoft.com/office/powerpoint/2010/main" val="39603277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5096BB0B-AC67-435B-8C37-9663905C059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113857" y="105731"/>
            <a:ext cx="2249916" cy="1717971"/>
          </a:xfrm>
          <a:prstGeom prst="rect">
            <a:avLst/>
          </a:prstGeom>
        </p:spPr>
      </p:pic>
      <p:sp>
        <p:nvSpPr>
          <p:cNvPr id="20" name="Rectangle 19">
            <a:extLst>
              <a:ext uri="{FF2B5EF4-FFF2-40B4-BE49-F238E27FC236}">
                <a16:creationId xmlns:a16="http://schemas.microsoft.com/office/drawing/2014/main" xmlns=""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556906" y="0"/>
            <a:ext cx="4641314" cy="6858000"/>
          </a:xfrm>
          <a:prstGeom prst="rect">
            <a:avLst/>
          </a:prstGeom>
          <a:solidFill>
            <a:srgbClr val="63A6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514F0E87-A57E-4E54-9CD5-323F29558F0F}"/>
              </a:ext>
            </a:extLst>
          </p:cNvPr>
          <p:cNvSpPr>
            <a:spLocks noGrp="1"/>
          </p:cNvSpPr>
          <p:nvPr>
            <p:ph type="ctrTitle"/>
          </p:nvPr>
        </p:nvSpPr>
        <p:spPr>
          <a:xfrm>
            <a:off x="7577363" y="81572"/>
            <a:ext cx="4420042" cy="5984250"/>
          </a:xfrm>
        </p:spPr>
        <p:txBody>
          <a:bodyPr>
            <a:normAutofit fontScale="90000"/>
          </a:bodyPr>
          <a:lstStyle/>
          <a:p>
            <a:r>
              <a:rPr lang="en-US" sz="1600" b="1" dirty="0">
                <a:solidFill>
                  <a:schemeClr val="tx1"/>
                </a:solidFill>
              </a:rPr>
              <a:t/>
            </a:r>
            <a:br>
              <a:rPr lang="en-US" sz="16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National flag of </a:t>
            </a:r>
            <a:r>
              <a:rPr lang="en-US" sz="2000" b="1" dirty="0">
                <a:solidFill>
                  <a:schemeClr val="tx1"/>
                </a:solidFill>
              </a:rPr>
              <a:t>Peru is          </a:t>
            </a:r>
            <a:br>
              <a:rPr lang="en-US" sz="2000" b="1" dirty="0">
                <a:solidFill>
                  <a:schemeClr val="tx1"/>
                </a:solidFill>
              </a:rPr>
            </a:br>
            <a:r>
              <a:rPr lang="en-US" sz="2000" b="1" dirty="0">
                <a:solidFill>
                  <a:schemeClr val="tx1"/>
                </a:solidFill>
              </a:rPr>
              <a:t>                                                                                                     </a:t>
            </a:r>
            <a:r>
              <a:rPr lang="en-US" sz="1800" b="1" dirty="0">
                <a:solidFill>
                  <a:schemeClr val="tx1"/>
                </a:solidFill>
              </a:rPr>
              <a:t/>
            </a:r>
            <a:br>
              <a:rPr lang="en-US" sz="1800" b="1" dirty="0">
                <a:solidFill>
                  <a:schemeClr val="tx1"/>
                </a:solidFill>
              </a:rPr>
            </a:br>
            <a:r>
              <a:rPr lang="en-US" sz="4000" b="1" dirty="0">
                <a:solidFill>
                  <a:schemeClr val="tx1"/>
                </a:solidFill>
              </a:rPr>
              <a:t/>
            </a:r>
            <a:br>
              <a:rPr lang="en-US" sz="4000" b="1" dirty="0">
                <a:solidFill>
                  <a:schemeClr val="tx1"/>
                </a:solidFill>
              </a:rPr>
            </a:br>
            <a:r>
              <a:rPr lang="en-US" sz="1800" b="1" dirty="0">
                <a:solidFill>
                  <a:schemeClr val="tx1"/>
                </a:solidFill>
              </a:rPr>
              <a:t> </a:t>
            </a: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600" b="1" dirty="0">
                <a:solidFill>
                  <a:schemeClr val="tx1"/>
                </a:solidFill>
              </a:rPr>
              <a:t>Ma</a:t>
            </a:r>
            <a:r>
              <a:rPr lang="en-US" sz="1800" b="1" dirty="0">
                <a:solidFill>
                  <a:schemeClr val="tx1"/>
                </a:solidFill>
              </a:rPr>
              <a:t>p is showing the western South American country with a 2,414 km long coastline at the South Pacific Ocean. Peru is bordered by Bolivia, Brazil, Chile, Colombia, and Ecuador.</a:t>
            </a:r>
            <a:br>
              <a:rPr lang="en-US" sz="1800" b="1" dirty="0">
                <a:solidFill>
                  <a:schemeClr val="tx1"/>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r>
            <a:br>
              <a:rPr lang="en-US" sz="1800" dirty="0">
                <a:solidFill>
                  <a:srgbClr val="FFFFFF"/>
                </a:solidFill>
              </a:rPr>
            </a:br>
            <a:r>
              <a:rPr lang="en-US" sz="1800" dirty="0">
                <a:solidFill>
                  <a:srgbClr val="FFFFFF"/>
                </a:solidFill>
              </a:rPr>
              <a:t>              </a:t>
            </a:r>
            <a:r>
              <a:rPr lang="en-US" sz="4400" dirty="0">
                <a:solidFill>
                  <a:srgbClr val="FFFFFF"/>
                </a:solidFill>
              </a:rPr>
              <a:t/>
            </a:r>
            <a:br>
              <a:rPr lang="en-US" sz="4400" dirty="0">
                <a:solidFill>
                  <a:srgbClr val="FFFFFF"/>
                </a:solidFill>
              </a:rPr>
            </a:br>
            <a:r>
              <a:rPr lang="en-US" sz="4400" dirty="0">
                <a:solidFill>
                  <a:srgbClr val="FFFFFF"/>
                </a:solidFill>
              </a:rPr>
              <a:t/>
            </a:r>
            <a:br>
              <a:rPr lang="en-US" sz="4400" dirty="0">
                <a:solidFill>
                  <a:srgbClr val="FFFFFF"/>
                </a:solidFill>
              </a:rPr>
            </a:br>
            <a:r>
              <a:rPr lang="en-US" sz="4400" dirty="0">
                <a:solidFill>
                  <a:srgbClr val="FFFFFF"/>
                </a:solidFill>
              </a:rPr>
              <a:t>                                                     </a:t>
            </a:r>
            <a:endParaRPr lang="en-IE" sz="4400" b="1" dirty="0">
              <a:solidFill>
                <a:schemeClr val="tx1"/>
              </a:solidFill>
            </a:endParaRPr>
          </a:p>
        </p:txBody>
      </p:sp>
      <p:sp>
        <p:nvSpPr>
          <p:cNvPr id="3" name="Subtitle 2">
            <a:extLst>
              <a:ext uri="{FF2B5EF4-FFF2-40B4-BE49-F238E27FC236}">
                <a16:creationId xmlns:a16="http://schemas.microsoft.com/office/drawing/2014/main" xmlns="" id="{52B866A0-1702-4835-AA0B-09E9A5EDE73E}"/>
              </a:ext>
            </a:extLst>
          </p:cNvPr>
          <p:cNvSpPr>
            <a:spLocks noGrp="1"/>
          </p:cNvSpPr>
          <p:nvPr>
            <p:ph type="subTitle" idx="1"/>
          </p:nvPr>
        </p:nvSpPr>
        <p:spPr>
          <a:xfrm>
            <a:off x="7639503" y="5860765"/>
            <a:ext cx="2694940" cy="785832"/>
          </a:xfrm>
        </p:spPr>
        <p:txBody>
          <a:bodyPr>
            <a:normAutofit fontScale="62500" lnSpcReduction="20000"/>
          </a:bodyPr>
          <a:lstStyle/>
          <a:p>
            <a:endParaRPr lang="en-US" sz="1500" dirty="0">
              <a:solidFill>
                <a:srgbClr val="FFFFFF"/>
              </a:solidFill>
            </a:endParaRPr>
          </a:p>
          <a:p>
            <a:endParaRPr lang="en-US" sz="1500" dirty="0">
              <a:solidFill>
                <a:srgbClr val="FFFFFF"/>
              </a:solidFill>
            </a:endParaRPr>
          </a:p>
          <a:p>
            <a:r>
              <a:rPr lang="en-IE" sz="1500" b="1" dirty="0">
                <a:solidFill>
                  <a:srgbClr val="FFFFFF"/>
                </a:solidFill>
                <a:latin typeface="Yu Gothic" panose="020B0400000000000000" pitchFamily="34" charset="-128"/>
                <a:ea typeface="Yu Gothic" panose="020B0400000000000000" pitchFamily="34" charset="-128"/>
              </a:rPr>
              <a:t>By Darragh hand</a:t>
            </a:r>
          </a:p>
        </p:txBody>
      </p:sp>
      <p:cxnSp>
        <p:nvCxnSpPr>
          <p:cNvPr id="22" name="Straight Connector 21">
            <a:extLst>
              <a:ext uri="{FF2B5EF4-FFF2-40B4-BE49-F238E27FC236}">
                <a16:creationId xmlns:a16="http://schemas.microsoft.com/office/drawing/2014/main" xmlns=""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CCCA94AC-03A5-4B8F-A0AF-9F02E52F319A}"/>
              </a:ext>
            </a:extLst>
          </p:cNvPr>
          <p:cNvSpPr/>
          <p:nvPr/>
        </p:nvSpPr>
        <p:spPr>
          <a:xfrm>
            <a:off x="2444084" y="162429"/>
            <a:ext cx="4711479" cy="646331"/>
          </a:xfrm>
          <a:prstGeom prst="rect">
            <a:avLst/>
          </a:prstGeom>
        </p:spPr>
        <p:txBody>
          <a:bodyPr wrap="square">
            <a:spAutoFit/>
          </a:bodyPr>
          <a:lstStyle/>
          <a:p>
            <a:r>
              <a:rPr lang="en-US" dirty="0"/>
              <a:t>The Capital City Of Peru Is Lima and has a population of 32,971,854</a:t>
            </a:r>
            <a:endParaRPr lang="en-IE" dirty="0"/>
          </a:p>
        </p:txBody>
      </p:sp>
      <p:pic>
        <p:nvPicPr>
          <p:cNvPr id="1026" name="Picture 2" descr="Currency Exchange in Lima - Peru Hop">
            <a:extLst>
              <a:ext uri="{FF2B5EF4-FFF2-40B4-BE49-F238E27FC236}">
                <a16:creationId xmlns:a16="http://schemas.microsoft.com/office/drawing/2014/main" xmlns="" id="{0D09A562-8AC1-4D90-A696-502915D99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57" y="1915059"/>
            <a:ext cx="2249915" cy="13140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2665310-4A05-479A-A833-A80DE4A54F37}"/>
              </a:ext>
            </a:extLst>
          </p:cNvPr>
          <p:cNvSpPr txBox="1"/>
          <p:nvPr/>
        </p:nvSpPr>
        <p:spPr>
          <a:xfrm>
            <a:off x="2435798" y="1915059"/>
            <a:ext cx="3660202" cy="369332"/>
          </a:xfrm>
          <a:prstGeom prst="rect">
            <a:avLst/>
          </a:prstGeom>
          <a:noFill/>
        </p:spPr>
        <p:txBody>
          <a:bodyPr wrap="square" rtlCol="0">
            <a:spAutoFit/>
          </a:bodyPr>
          <a:lstStyle/>
          <a:p>
            <a:r>
              <a:rPr lang="en-US" dirty="0"/>
              <a:t>The currency of Peru is called the Sol</a:t>
            </a:r>
            <a:endParaRPr lang="en-IE" dirty="0"/>
          </a:p>
        </p:txBody>
      </p:sp>
      <p:pic>
        <p:nvPicPr>
          <p:cNvPr id="21" name="Picture 20">
            <a:extLst>
              <a:ext uri="{FF2B5EF4-FFF2-40B4-BE49-F238E27FC236}">
                <a16:creationId xmlns:a16="http://schemas.microsoft.com/office/drawing/2014/main" xmlns="" id="{42A40D2A-7E8B-4BBB-BB21-7743573F3F50}"/>
              </a:ext>
            </a:extLst>
          </p:cNvPr>
          <p:cNvPicPr>
            <a:picLocks noChangeAspect="1"/>
          </p:cNvPicPr>
          <p:nvPr/>
        </p:nvPicPr>
        <p:blipFill rotWithShape="1">
          <a:blip r:embed="rId5"/>
          <a:srcRect b="4888"/>
          <a:stretch/>
        </p:blipFill>
        <p:spPr>
          <a:xfrm>
            <a:off x="8120375" y="3430775"/>
            <a:ext cx="2217178" cy="2519911"/>
          </a:xfrm>
          <a:prstGeom prst="rect">
            <a:avLst/>
          </a:prstGeom>
        </p:spPr>
      </p:pic>
      <p:pic>
        <p:nvPicPr>
          <p:cNvPr id="9" name="Picture 8">
            <a:extLst>
              <a:ext uri="{FF2B5EF4-FFF2-40B4-BE49-F238E27FC236}">
                <a16:creationId xmlns:a16="http://schemas.microsoft.com/office/drawing/2014/main" xmlns="" id="{E03FF6BE-CA83-4D53-9ADE-6E37AADC6871}"/>
              </a:ext>
            </a:extLst>
          </p:cNvPr>
          <p:cNvPicPr>
            <a:picLocks noChangeAspect="1"/>
          </p:cNvPicPr>
          <p:nvPr/>
        </p:nvPicPr>
        <p:blipFill>
          <a:blip r:embed="rId6"/>
          <a:stretch>
            <a:fillRect/>
          </a:stretch>
        </p:blipFill>
        <p:spPr>
          <a:xfrm>
            <a:off x="113857" y="3320485"/>
            <a:ext cx="2249915" cy="1500694"/>
          </a:xfrm>
          <a:prstGeom prst="rect">
            <a:avLst/>
          </a:prstGeom>
        </p:spPr>
      </p:pic>
      <p:sp>
        <p:nvSpPr>
          <p:cNvPr id="10" name="Rectangle 9">
            <a:extLst>
              <a:ext uri="{FF2B5EF4-FFF2-40B4-BE49-F238E27FC236}">
                <a16:creationId xmlns:a16="http://schemas.microsoft.com/office/drawing/2014/main" xmlns="" id="{38DD162D-FFE7-437B-A8FE-3C101EE2A919}"/>
              </a:ext>
            </a:extLst>
          </p:cNvPr>
          <p:cNvSpPr/>
          <p:nvPr/>
        </p:nvSpPr>
        <p:spPr>
          <a:xfrm>
            <a:off x="2444431" y="3294087"/>
            <a:ext cx="5052621" cy="1477328"/>
          </a:xfrm>
          <a:prstGeom prst="rect">
            <a:avLst/>
          </a:prstGeom>
        </p:spPr>
        <p:txBody>
          <a:bodyPr wrap="square">
            <a:spAutoFit/>
          </a:bodyPr>
          <a:lstStyle/>
          <a:p>
            <a:r>
              <a:rPr lang="en-US" b="0" i="0" dirty="0">
                <a:solidFill>
                  <a:srgbClr val="000000"/>
                </a:solidFill>
                <a:effectLst/>
                <a:latin typeface="Georgia" panose="02040502050405020303" pitchFamily="18" charset="0"/>
              </a:rPr>
              <a:t>At a length of  1,100 miles (1,771 km), the Ucayali River (Río Ucayali) is the longest river in Peru and a major tributary of the Amazon. The Ucayali begins in the Ucayali </a:t>
            </a:r>
            <a:r>
              <a:rPr lang="en-US" b="0" i="0" u="sng" dirty="0">
                <a:solidFill>
                  <a:srgbClr val="2F7E96"/>
                </a:solidFill>
                <a:effectLst/>
                <a:latin typeface="Georgia" panose="02040502050405020303" pitchFamily="18" charset="0"/>
                <a:hlinkClick r:id="rId7"/>
              </a:rPr>
              <a:t>Region of Peru</a:t>
            </a:r>
            <a:r>
              <a:rPr lang="en-US" b="0" i="0" dirty="0">
                <a:solidFill>
                  <a:srgbClr val="000000"/>
                </a:solidFill>
                <a:effectLst/>
                <a:latin typeface="Georgia" panose="02040502050405020303" pitchFamily="18" charset="0"/>
              </a:rPr>
              <a:t>, </a:t>
            </a:r>
            <a:endParaRPr lang="en-IE" dirty="0"/>
          </a:p>
        </p:txBody>
      </p:sp>
      <p:pic>
        <p:nvPicPr>
          <p:cNvPr id="1028" name="Picture 4">
            <a:extLst>
              <a:ext uri="{FF2B5EF4-FFF2-40B4-BE49-F238E27FC236}">
                <a16:creationId xmlns:a16="http://schemas.microsoft.com/office/drawing/2014/main" xmlns="" id="{7AD44AD4-10CF-4BE1-AB75-8520B5CF4DA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96" t="21143" r="15605" b="18883"/>
          <a:stretch/>
        </p:blipFill>
        <p:spPr bwMode="auto">
          <a:xfrm>
            <a:off x="113858" y="4912537"/>
            <a:ext cx="2249914" cy="18397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CFF6661C-69F1-4C77-A2C7-99512CF6CF69}"/>
              </a:ext>
            </a:extLst>
          </p:cNvPr>
          <p:cNvSpPr/>
          <p:nvPr/>
        </p:nvSpPr>
        <p:spPr>
          <a:xfrm>
            <a:off x="2363772" y="4858417"/>
            <a:ext cx="5133280" cy="2031325"/>
          </a:xfrm>
          <a:prstGeom prst="rect">
            <a:avLst/>
          </a:prstGeom>
        </p:spPr>
        <p:txBody>
          <a:bodyPr wrap="square">
            <a:spAutoFit/>
          </a:bodyPr>
          <a:lstStyle/>
          <a:p>
            <a:pPr fontAlgn="base"/>
            <a:r>
              <a:rPr lang="en-US" b="1" i="0" dirty="0">
                <a:solidFill>
                  <a:srgbClr val="8C8C8C"/>
                </a:solidFill>
                <a:effectLst/>
                <a:latin typeface="Poppins"/>
              </a:rPr>
              <a:t>1. </a:t>
            </a:r>
            <a:r>
              <a:rPr lang="en-US" b="1" i="0" dirty="0" err="1">
                <a:solidFill>
                  <a:srgbClr val="8C8C8C"/>
                </a:solidFill>
                <a:effectLst/>
                <a:latin typeface="Poppins"/>
              </a:rPr>
              <a:t>Huascarán</a:t>
            </a:r>
            <a:endParaRPr lang="en-US" b="0" i="0" dirty="0">
              <a:solidFill>
                <a:srgbClr val="8C8C8C"/>
              </a:solidFill>
              <a:effectLst/>
              <a:latin typeface="Poppins"/>
            </a:endParaRPr>
          </a:p>
          <a:p>
            <a:pPr fontAlgn="base"/>
            <a:r>
              <a:rPr lang="en-US" b="0" i="0" dirty="0">
                <a:solidFill>
                  <a:srgbClr val="8C8C8C"/>
                </a:solidFill>
                <a:effectLst/>
                <a:latin typeface="Poppins"/>
              </a:rPr>
              <a:t>22,132 feet (6,746 m), Cordillera Blanca</a:t>
            </a:r>
          </a:p>
          <a:p>
            <a:pPr fontAlgn="base"/>
            <a:r>
              <a:rPr lang="en-US" b="0" i="0" dirty="0">
                <a:solidFill>
                  <a:srgbClr val="8C8C8C"/>
                </a:solidFill>
                <a:effectLst/>
                <a:latin typeface="Poppins"/>
              </a:rPr>
              <a:t>Taking the title of the highest peak in the entire country is </a:t>
            </a:r>
            <a:r>
              <a:rPr lang="en-US" b="0" i="0" dirty="0" err="1">
                <a:solidFill>
                  <a:srgbClr val="8C8C8C"/>
                </a:solidFill>
                <a:effectLst/>
                <a:latin typeface="Poppins"/>
              </a:rPr>
              <a:t>Huascarán</a:t>
            </a:r>
            <a:r>
              <a:rPr lang="en-US" b="0" i="0" dirty="0">
                <a:solidFill>
                  <a:srgbClr val="8C8C8C"/>
                </a:solidFill>
                <a:effectLst/>
                <a:latin typeface="Poppins"/>
              </a:rPr>
              <a:t>. It is the southern most peak of the Cordillera Blanca mountain range, standing at 22,132 feet (6,746 m) tall. The mountain lies within </a:t>
            </a:r>
            <a:r>
              <a:rPr lang="en-US" b="0" i="0" dirty="0" err="1">
                <a:solidFill>
                  <a:srgbClr val="8C8C8C"/>
                </a:solidFill>
                <a:effectLst/>
                <a:latin typeface="Poppins"/>
              </a:rPr>
              <a:t>Huascarán</a:t>
            </a:r>
            <a:r>
              <a:rPr lang="en-US" b="0" i="0" dirty="0">
                <a:solidFill>
                  <a:srgbClr val="8C8C8C"/>
                </a:solidFill>
                <a:effectLst/>
                <a:latin typeface="Poppins"/>
              </a:rPr>
              <a:t> National Park,</a:t>
            </a:r>
          </a:p>
        </p:txBody>
      </p:sp>
      <p:pic>
        <p:nvPicPr>
          <p:cNvPr id="1032" name="Picture 8">
            <a:extLst>
              <a:ext uri="{FF2B5EF4-FFF2-40B4-BE49-F238E27FC236}">
                <a16:creationId xmlns:a16="http://schemas.microsoft.com/office/drawing/2014/main" xmlns="" id="{AC94838C-2774-4368-914D-DEEE586359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19144" y="438666"/>
            <a:ext cx="2217178" cy="14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5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4F0E87-A57E-4E54-9CD5-323F29558F0F}"/>
              </a:ext>
            </a:extLst>
          </p:cNvPr>
          <p:cNvSpPr>
            <a:spLocks noGrp="1"/>
          </p:cNvSpPr>
          <p:nvPr>
            <p:ph type="ctrTitle"/>
          </p:nvPr>
        </p:nvSpPr>
        <p:spPr>
          <a:xfrm>
            <a:off x="982980" y="149352"/>
            <a:ext cx="10058400" cy="5260848"/>
          </a:xfrm>
        </p:spPr>
        <p:txBody>
          <a:bodyPr>
            <a:normAutofit/>
          </a:bodyPr>
          <a:lstStyle/>
          <a:p>
            <a:r>
              <a:rPr lang="en-US" sz="1600" b="1" cap="all" dirty="0">
                <a:latin typeface="inherit"/>
              </a:rPr>
              <a:t>HISTORY</a:t>
            </a:r>
            <a:br>
              <a:rPr lang="en-US" sz="1600" b="1" cap="all" dirty="0">
                <a:latin typeface="inherit"/>
              </a:rPr>
            </a:br>
            <a:r>
              <a:rPr lang="en-US" sz="1600" dirty="0"/>
              <a:t>Peru is a very old country. The earliest inhabitants arrived there about 15,000 years ago. Societies emerged on the west coast more than 5,000 years ago and began to spread inland. These included the </a:t>
            </a:r>
            <a:r>
              <a:rPr lang="en-US" sz="1600" dirty="0" err="1"/>
              <a:t>Chavín</a:t>
            </a:r>
            <a:r>
              <a:rPr lang="en-US" sz="1600" dirty="0"/>
              <a:t>, the Moche, and the </a:t>
            </a:r>
            <a:r>
              <a:rPr lang="en-US" sz="1600" dirty="0" err="1"/>
              <a:t>Nasca</a:t>
            </a:r>
            <a:r>
              <a:rPr lang="en-US" sz="1600" dirty="0"/>
              <a:t>.</a:t>
            </a:r>
            <a:br>
              <a:rPr lang="en-US" sz="1600" dirty="0"/>
            </a:br>
            <a:r>
              <a:rPr lang="en-US" sz="1600" dirty="0"/>
              <a:t>One of the most important Peruvian cultures was the Inca, who lived in Peru around 600 years ago. Their capital, Cusco, is still a major city today. The Inca also built </a:t>
            </a:r>
            <a:r>
              <a:rPr lang="en-US" sz="1600" b="1" dirty="0"/>
              <a:t>Machu Picchu</a:t>
            </a:r>
            <a:r>
              <a:rPr lang="en-US" sz="1600" dirty="0"/>
              <a:t>, a famous and mysterious ancient city in the Andes. They thrived for centuries before being conquered by the Spanish in 1532.</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b="1" cap="all" dirty="0">
                <a:solidFill>
                  <a:srgbClr val="000000"/>
                </a:solidFill>
                <a:latin typeface="inherit"/>
              </a:rPr>
              <a:t>PEOPLE &amp; CULTURE</a:t>
            </a:r>
            <a:br>
              <a:rPr lang="en-US" sz="1600" b="1" cap="all" dirty="0">
                <a:solidFill>
                  <a:srgbClr val="000000"/>
                </a:solidFill>
                <a:latin typeface="inherit"/>
              </a:rPr>
            </a:br>
            <a:r>
              <a:rPr lang="en-US" sz="1600" dirty="0">
                <a:solidFill>
                  <a:srgbClr val="000000"/>
                </a:solidFill>
                <a:latin typeface="Calibri Light" panose="020F0302020204030204" pitchFamily="34" charset="0"/>
                <a:cs typeface="Calibri Light" panose="020F0302020204030204" pitchFamily="34" charset="0"/>
              </a:rPr>
              <a:t>The people of Peru are a mix of many different cultures, including Indians, Spaniards and other Europeans, descendants of African slaves, and Asians. Until recently, most people lived in the countryside. But now, more than 70 percent live in cities. Most Peruvians follow the Catholic religion introduced by the Spanish.</a:t>
            </a:r>
            <a:br>
              <a:rPr lang="en-US" sz="1600" dirty="0">
                <a:solidFill>
                  <a:srgbClr val="000000"/>
                </a:solidFill>
                <a:latin typeface="Calibri Light" panose="020F0302020204030204" pitchFamily="34" charset="0"/>
                <a:cs typeface="Calibri Light" panose="020F0302020204030204" pitchFamily="34" charset="0"/>
              </a:rPr>
            </a:br>
            <a:endParaRPr lang="en-US" sz="16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xmlns="" id="{52B866A0-1702-4835-AA0B-09E9A5EDE73E}"/>
              </a:ext>
            </a:extLst>
          </p:cNvPr>
          <p:cNvSpPr>
            <a:spLocks noGrp="1"/>
          </p:cNvSpPr>
          <p:nvPr>
            <p:ph type="subTitle" idx="1"/>
          </p:nvPr>
        </p:nvSpPr>
        <p:spPr>
          <a:xfrm>
            <a:off x="1100051" y="4705350"/>
            <a:ext cx="10058400" cy="1082802"/>
          </a:xfrm>
        </p:spPr>
        <p:txBody>
          <a:bodyPr>
            <a:normAutofit fontScale="70000" lnSpcReduction="20000"/>
          </a:bodyPr>
          <a:lstStyle/>
          <a:p>
            <a:endParaRPr lang="en-US" dirty="0"/>
          </a:p>
          <a:p>
            <a:endParaRPr lang="en-US" dirty="0"/>
          </a:p>
          <a:p>
            <a:r>
              <a:rPr lang="en-IE" dirty="0"/>
              <a:t>By Darragh hand</a:t>
            </a:r>
          </a:p>
        </p:txBody>
      </p:sp>
      <p:pic>
        <p:nvPicPr>
          <p:cNvPr id="2054" name="Picture 6" descr="Tours to Machu Picchu – Willka Travel">
            <a:extLst>
              <a:ext uri="{FF2B5EF4-FFF2-40B4-BE49-F238E27FC236}">
                <a16:creationId xmlns:a16="http://schemas.microsoft.com/office/drawing/2014/main" xmlns="" id="{BCDC0D35-A29F-4CBF-B662-5485F45250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484185"/>
            <a:ext cx="4795182" cy="269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6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4F0E87-A57E-4E54-9CD5-323F29558F0F}"/>
              </a:ext>
            </a:extLst>
          </p:cNvPr>
          <p:cNvSpPr>
            <a:spLocks noGrp="1"/>
          </p:cNvSpPr>
          <p:nvPr>
            <p:ph type="ctrTitle"/>
          </p:nvPr>
        </p:nvSpPr>
        <p:spPr>
          <a:xfrm>
            <a:off x="150919" y="149352"/>
            <a:ext cx="11807301" cy="4458159"/>
          </a:xfrm>
        </p:spPr>
        <p:txBody>
          <a:bodyPr>
            <a:normAutofit/>
          </a:bodyPr>
          <a:lstStyle/>
          <a:p>
            <a:r>
              <a:rPr lang="en-US" sz="1600" dirty="0">
                <a:solidFill>
                  <a:srgbClr val="000000"/>
                </a:solidFill>
                <a:latin typeface="Calibri Light" panose="020F0302020204030204" pitchFamily="34" charset="0"/>
                <a:cs typeface="Calibri Light" panose="020F0302020204030204" pitchFamily="34" charset="0"/>
              </a:rPr>
              <a:t/>
            </a:r>
            <a:br>
              <a:rPr lang="en-US" sz="1600" dirty="0">
                <a:solidFill>
                  <a:srgbClr val="000000"/>
                </a:solidFill>
                <a:latin typeface="Calibri Light" panose="020F0302020204030204" pitchFamily="34" charset="0"/>
                <a:cs typeface="Calibri Light" panose="020F0302020204030204" pitchFamily="34" charset="0"/>
              </a:rPr>
            </a:br>
            <a:endParaRPr lang="en-US" sz="16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xmlns="" id="{52B866A0-1702-4835-AA0B-09E9A5EDE73E}"/>
              </a:ext>
            </a:extLst>
          </p:cNvPr>
          <p:cNvSpPr>
            <a:spLocks noGrp="1"/>
          </p:cNvSpPr>
          <p:nvPr>
            <p:ph type="subTitle" idx="1"/>
          </p:nvPr>
        </p:nvSpPr>
        <p:spPr>
          <a:xfrm>
            <a:off x="1100051" y="4705350"/>
            <a:ext cx="10058400" cy="1082802"/>
          </a:xfrm>
        </p:spPr>
        <p:txBody>
          <a:bodyPr>
            <a:normAutofit/>
          </a:bodyPr>
          <a:lstStyle/>
          <a:p>
            <a:r>
              <a:rPr lang="en-IE" dirty="0"/>
              <a:t>By Darragh hand</a:t>
            </a:r>
          </a:p>
        </p:txBody>
      </p:sp>
      <p:sp>
        <p:nvSpPr>
          <p:cNvPr id="4" name="Rectangle 3">
            <a:extLst>
              <a:ext uri="{FF2B5EF4-FFF2-40B4-BE49-F238E27FC236}">
                <a16:creationId xmlns:a16="http://schemas.microsoft.com/office/drawing/2014/main" xmlns="" id="{1B6111CA-E4C3-4071-A470-723F2ABA4E82}"/>
              </a:ext>
            </a:extLst>
          </p:cNvPr>
          <p:cNvSpPr/>
          <p:nvPr/>
        </p:nvSpPr>
        <p:spPr>
          <a:xfrm>
            <a:off x="411331" y="149352"/>
            <a:ext cx="10747119" cy="5078313"/>
          </a:xfrm>
          <a:prstGeom prst="rect">
            <a:avLst/>
          </a:prstGeom>
        </p:spPr>
        <p:txBody>
          <a:bodyPr wrap="square">
            <a:spAutoFit/>
          </a:bodyPr>
          <a:lstStyle/>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Peru</a:t>
            </a: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Weather. </a:t>
            </a:r>
          </a:p>
          <a:p>
            <a:r>
              <a:rPr lang="en-US" b="0" i="0" dirty="0">
                <a:solidFill>
                  <a:srgbClr val="222222"/>
                </a:solidFill>
                <a:effectLst/>
                <a:latin typeface="arial" panose="020B0604020202020204" pitchFamily="34" charset="0"/>
              </a:rPr>
              <a:t>The only thing predictable about </a:t>
            </a:r>
            <a:r>
              <a:rPr lang="en-US" b="1" i="0" dirty="0">
                <a:solidFill>
                  <a:srgbClr val="222222"/>
                </a:solidFill>
                <a:effectLst/>
                <a:latin typeface="arial" panose="020B0604020202020204" pitchFamily="34" charset="0"/>
              </a:rPr>
              <a:t>Peru's</a:t>
            </a:r>
            <a:r>
              <a:rPr lang="en-US" b="0" i="0" dirty="0">
                <a:solidFill>
                  <a:srgbClr val="222222"/>
                </a:solidFill>
                <a:effectLst/>
                <a:latin typeface="arial" panose="020B0604020202020204" pitchFamily="34" charset="0"/>
              </a:rPr>
              <a:t> weather is its unpredictability. In fact, it's not uncommon to experience all </a:t>
            </a:r>
            <a:r>
              <a:rPr lang="en-US" b="1" i="0" dirty="0">
                <a:solidFill>
                  <a:srgbClr val="222222"/>
                </a:solidFill>
                <a:effectLst/>
                <a:latin typeface="arial" panose="020B0604020202020204" pitchFamily="34" charset="0"/>
              </a:rPr>
              <a:t>four seasons</a:t>
            </a:r>
            <a:r>
              <a:rPr lang="en-US" b="0" i="0" dirty="0">
                <a:solidFill>
                  <a:srgbClr val="222222"/>
                </a:solidFill>
                <a:effectLst/>
                <a:latin typeface="arial" panose="020B0604020202020204" pitchFamily="34" charset="0"/>
              </a:rPr>
              <a:t> in a single day. Generally speaking, </a:t>
            </a:r>
            <a:r>
              <a:rPr lang="en-US" b="1" i="0" dirty="0">
                <a:solidFill>
                  <a:srgbClr val="222222"/>
                </a:solidFill>
                <a:effectLst/>
                <a:latin typeface="arial" panose="020B0604020202020204" pitchFamily="34" charset="0"/>
              </a:rPr>
              <a:t>Peru</a:t>
            </a:r>
            <a:r>
              <a:rPr lang="en-US" b="0" i="0" dirty="0">
                <a:solidFill>
                  <a:srgbClr val="222222"/>
                </a:solidFill>
                <a:effectLst/>
                <a:latin typeface="arial" panose="020B0604020202020204" pitchFamily="34" charset="0"/>
              </a:rPr>
              <a:t> has two </a:t>
            </a:r>
            <a:r>
              <a:rPr lang="en-US" b="1" i="0" dirty="0">
                <a:solidFill>
                  <a:srgbClr val="222222"/>
                </a:solidFill>
                <a:effectLst/>
                <a:latin typeface="arial" panose="020B0604020202020204" pitchFamily="34" charset="0"/>
              </a:rPr>
              <a:t>seasons</a:t>
            </a:r>
            <a:r>
              <a:rPr lang="en-US" b="0" i="0" dirty="0">
                <a:solidFill>
                  <a:srgbClr val="222222"/>
                </a:solidFill>
                <a:effectLst/>
                <a:latin typeface="arial" panose="020B0604020202020204" pitchFamily="34" charset="0"/>
              </a:rPr>
              <a:t>, wet and dry, but in a country as geographically diverse as </a:t>
            </a:r>
            <a:r>
              <a:rPr lang="en-US" b="1" i="0" dirty="0">
                <a:solidFill>
                  <a:srgbClr val="222222"/>
                </a:solidFill>
                <a:effectLst/>
                <a:latin typeface="arial" panose="020B0604020202020204" pitchFamily="34" charset="0"/>
              </a:rPr>
              <a:t>Peru</a:t>
            </a:r>
            <a:r>
              <a:rPr lang="en-US" b="0" i="0" dirty="0">
                <a:solidFill>
                  <a:srgbClr val="222222"/>
                </a:solidFill>
                <a:effectLst/>
                <a:latin typeface="arial" panose="020B0604020202020204" pitchFamily="34" charset="0"/>
              </a:rPr>
              <a:t>, local weather patterns vary greatly.</a:t>
            </a:r>
          </a:p>
          <a:p>
            <a:endParaRPr lang="en-US" dirty="0">
              <a:solidFill>
                <a:srgbClr val="222222"/>
              </a:solidFill>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a:p>
            <a:pPr fontAlgn="base"/>
            <a:r>
              <a:rPr lang="en-US" b="1" dirty="0"/>
              <a:t>Climate and Average Weather in Peru</a:t>
            </a:r>
          </a:p>
          <a:p>
            <a:pPr fontAlgn="base"/>
            <a:r>
              <a:rPr lang="en-US" dirty="0"/>
              <a:t>Because Peru has such a diverse geography the weather can be varied per region. If it's warm on the coast it can be very cold in the mountains and you can find completely different weather in the jungle. On the coast winter lasts from June to September. During this period, the mountainous areas are often sunny and warm during the day but cold at night. This is tourist season and the best time to visit most regions. Heavy rains in the mountains and jungle last from December to April. It hardly ever rains in Lima and most of the coast. However there are some places, like Tumbes and Piura, which have tropical climates.</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
            </a:r>
            <a:br>
              <a:rPr lang="en-US" b="0" i="0" dirty="0">
                <a:solidFill>
                  <a:srgbClr val="222222"/>
                </a:solidFill>
                <a:effectLst/>
                <a:latin typeface="arial" panose="020B0604020202020204" pitchFamily="34" charset="0"/>
              </a:rPr>
            </a:br>
            <a:endParaRPr lang="en-IE" dirty="0"/>
          </a:p>
        </p:txBody>
      </p:sp>
    </p:spTree>
    <p:extLst>
      <p:ext uri="{BB962C8B-B14F-4D97-AF65-F5344CB8AC3E}">
        <p14:creationId xmlns:p14="http://schemas.microsoft.com/office/powerpoint/2010/main" val="23457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191">
            <a:extLst>
              <a:ext uri="{FF2B5EF4-FFF2-40B4-BE49-F238E27FC236}">
                <a16:creationId xmlns:a16="http://schemas.microsoft.com/office/drawing/2014/main" xmlns="" id="{F64BBAA4-C62B-4146-B49F-FE4CC4655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2F0DA3-4832-4089-B98C-F3548DC9990E}"/>
              </a:ext>
            </a:extLst>
          </p:cNvPr>
          <p:cNvSpPr>
            <a:spLocks noGrp="1"/>
          </p:cNvSpPr>
          <p:nvPr>
            <p:ph type="title"/>
          </p:nvPr>
        </p:nvSpPr>
        <p:spPr>
          <a:xfrm>
            <a:off x="878911" y="643468"/>
            <a:ext cx="3177847" cy="1674180"/>
          </a:xfrm>
        </p:spPr>
        <p:txBody>
          <a:bodyPr>
            <a:normAutofit/>
          </a:bodyPr>
          <a:lstStyle/>
          <a:p>
            <a:r>
              <a:rPr lang="en-US" sz="2800" b="1" cap="all"/>
              <a:t>TRADITIONAL FOODS YOU NEED TO TRY IN PERU</a:t>
            </a:r>
            <a:br>
              <a:rPr lang="en-US" sz="2800" b="1" cap="all"/>
            </a:br>
            <a:endParaRPr lang="en-IE" sz="2800"/>
          </a:p>
        </p:txBody>
      </p:sp>
      <p:cxnSp>
        <p:nvCxnSpPr>
          <p:cNvPr id="3086" name="Straight Connector 192">
            <a:extLst>
              <a:ext uri="{FF2B5EF4-FFF2-40B4-BE49-F238E27FC236}">
                <a16:creationId xmlns:a16="http://schemas.microsoft.com/office/drawing/2014/main" xmlns="" id="{EEB57AA8-F021-480C-A9E2-F899133136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xmlns="" id="{5A7359D0-F64D-4261-A43F-E66DECA4E1B7}"/>
              </a:ext>
            </a:extLst>
          </p:cNvPr>
          <p:cNvSpPr>
            <a:spLocks noGrp="1"/>
          </p:cNvSpPr>
          <p:nvPr>
            <p:ph idx="1"/>
          </p:nvPr>
        </p:nvSpPr>
        <p:spPr>
          <a:xfrm>
            <a:off x="858064" y="2639380"/>
            <a:ext cx="3205049" cy="3229714"/>
          </a:xfrm>
        </p:spPr>
        <p:txBody>
          <a:bodyPr>
            <a:normAutofit/>
          </a:bodyPr>
          <a:lstStyle/>
          <a:p>
            <a:pPr fontAlgn="base">
              <a:lnSpc>
                <a:spcPct val="90000"/>
              </a:lnSpc>
            </a:pPr>
            <a:r>
              <a:rPr lang="en-US" sz="1300" b="1"/>
              <a:t>Ceviche</a:t>
            </a:r>
          </a:p>
          <a:p>
            <a:pPr fontAlgn="base">
              <a:lnSpc>
                <a:spcPct val="90000"/>
              </a:lnSpc>
            </a:pPr>
            <a:r>
              <a:rPr lang="en-US" sz="1300"/>
              <a:t>Ceviche is probably Peru’s most famous food. When people think of Peruvian food, their minds will almost automatically go to Ceviche.</a:t>
            </a:r>
          </a:p>
          <a:p>
            <a:pPr fontAlgn="base">
              <a:lnSpc>
                <a:spcPct val="90000"/>
              </a:lnSpc>
            </a:pPr>
            <a:r>
              <a:rPr lang="en-US" sz="1300"/>
              <a:t>Ceviche consists of raw fish marinated in lime juice, chilies, and onions. It is one of Peru’s most beloved foods.</a:t>
            </a:r>
          </a:p>
          <a:p>
            <a:pPr fontAlgn="base">
              <a:lnSpc>
                <a:spcPct val="90000"/>
              </a:lnSpc>
            </a:pPr>
            <a:r>
              <a:rPr lang="en-US" sz="1300"/>
              <a:t>Lima is a coastal city. Therefore, it arguably has the best Ceviche is Peru. It is best enjoyed with sweet potatoes and corn.</a:t>
            </a:r>
          </a:p>
          <a:p>
            <a:pPr fontAlgn="base">
              <a:lnSpc>
                <a:spcPct val="90000"/>
              </a:lnSpc>
            </a:pPr>
            <a:r>
              <a:rPr lang="en-US" sz="1300"/>
              <a:t>It’s deliciously tangy and refreshing, and a must-eat for anyone visiting Peru.</a:t>
            </a:r>
          </a:p>
          <a:p>
            <a:pPr>
              <a:lnSpc>
                <a:spcPct val="90000"/>
              </a:lnSpc>
            </a:pPr>
            <a:endParaRPr lang="en-US" sz="1300"/>
          </a:p>
        </p:txBody>
      </p:sp>
      <p:pic>
        <p:nvPicPr>
          <p:cNvPr id="3074" name="Picture 2" descr="A close up of a plate of food&#10;&#10;Description automatically generated">
            <a:extLst>
              <a:ext uri="{FF2B5EF4-FFF2-40B4-BE49-F238E27FC236}">
                <a16:creationId xmlns:a16="http://schemas.microsoft.com/office/drawing/2014/main" xmlns="" id="{E4E104BE-D270-4348-9595-3560DCB39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46" r="1" b="6646"/>
          <a:stretch/>
        </p:blipFill>
        <p:spPr bwMode="auto">
          <a:xfrm>
            <a:off x="4653447" y="1316843"/>
            <a:ext cx="6892560" cy="3878867"/>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xmlns="" id="{6BF36B24-6632-4516-9692-731462896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675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135">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D2F0DA3-4832-4089-B98C-F3548DC9990E}"/>
              </a:ext>
            </a:extLst>
          </p:cNvPr>
          <p:cNvSpPr>
            <a:spLocks noGrp="1"/>
          </p:cNvSpPr>
          <p:nvPr>
            <p:ph type="title"/>
          </p:nvPr>
        </p:nvSpPr>
        <p:spPr>
          <a:xfrm>
            <a:off x="643467" y="516835"/>
            <a:ext cx="3448259" cy="1666501"/>
          </a:xfrm>
        </p:spPr>
        <p:txBody>
          <a:bodyPr>
            <a:normAutofit/>
          </a:bodyPr>
          <a:lstStyle/>
          <a:p>
            <a:r>
              <a:rPr lang="en-US" sz="4000" b="1" cap="all">
                <a:solidFill>
                  <a:srgbClr val="FFFFFF"/>
                </a:solidFill>
              </a:rPr>
              <a:t/>
            </a:r>
            <a:br>
              <a:rPr lang="en-US" sz="4000" b="1" cap="all">
                <a:solidFill>
                  <a:srgbClr val="FFFFFF"/>
                </a:solidFill>
              </a:rPr>
            </a:br>
            <a:endParaRPr lang="en-IE" sz="4000">
              <a:solidFill>
                <a:srgbClr val="FFFFFF"/>
              </a:solidFill>
            </a:endParaRPr>
          </a:p>
        </p:txBody>
      </p:sp>
      <p:cxnSp>
        <p:nvCxnSpPr>
          <p:cNvPr id="8202" name="Straight Connector 137">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xmlns="" id="{5A7359D0-F64D-4261-A43F-E66DECA4E1B7}"/>
              </a:ext>
            </a:extLst>
          </p:cNvPr>
          <p:cNvSpPr>
            <a:spLocks noGrp="1"/>
          </p:cNvSpPr>
          <p:nvPr>
            <p:ph idx="1"/>
          </p:nvPr>
        </p:nvSpPr>
        <p:spPr>
          <a:xfrm>
            <a:off x="643467" y="2546224"/>
            <a:ext cx="3448259" cy="3342747"/>
          </a:xfrm>
        </p:spPr>
        <p:txBody>
          <a:bodyPr>
            <a:normAutofit/>
          </a:bodyPr>
          <a:lstStyle/>
          <a:p>
            <a:pPr marL="0" indent="0" fontAlgn="base">
              <a:buNone/>
            </a:pPr>
            <a:endParaRPr lang="en-US" sz="1800">
              <a:solidFill>
                <a:srgbClr val="FFFFFF"/>
              </a:solidFill>
            </a:endParaRPr>
          </a:p>
          <a:p>
            <a:endParaRPr lang="en-US" sz="1800">
              <a:solidFill>
                <a:srgbClr val="FFFFFF"/>
              </a:solidFill>
            </a:endParaRPr>
          </a:p>
        </p:txBody>
      </p:sp>
      <p:pic>
        <p:nvPicPr>
          <p:cNvPr id="8194" name="Picture 2">
            <a:extLst>
              <a:ext uri="{FF2B5EF4-FFF2-40B4-BE49-F238E27FC236}">
                <a16:creationId xmlns:a16="http://schemas.microsoft.com/office/drawing/2014/main" xmlns="" id="{BA5324C3-0E1A-4D1B-A8CA-4C2DCA02B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17" r="13316" b="-1"/>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CCA73EC-564A-4177-B9BE-BBFA624D32C6}"/>
              </a:ext>
            </a:extLst>
          </p:cNvPr>
          <p:cNvSpPr/>
          <p:nvPr/>
        </p:nvSpPr>
        <p:spPr>
          <a:xfrm>
            <a:off x="40448" y="1779687"/>
            <a:ext cx="4654295" cy="5078313"/>
          </a:xfrm>
          <a:prstGeom prst="rect">
            <a:avLst/>
          </a:prstGeom>
        </p:spPr>
        <p:txBody>
          <a:bodyPr wrap="square">
            <a:spAutoFit/>
          </a:bodyPr>
          <a:lstStyle/>
          <a:p>
            <a:pPr fontAlgn="base"/>
            <a:r>
              <a:rPr lang="en-US" b="1" i="0" dirty="0">
                <a:solidFill>
                  <a:srgbClr val="FFFFFF"/>
                </a:solidFill>
                <a:effectLst/>
                <a:latin typeface="inherit"/>
              </a:rPr>
              <a:t>Lomo </a:t>
            </a:r>
            <a:r>
              <a:rPr lang="en-US" b="1" i="0" dirty="0" err="1">
                <a:solidFill>
                  <a:srgbClr val="FFFFFF"/>
                </a:solidFill>
                <a:effectLst/>
                <a:latin typeface="inherit"/>
              </a:rPr>
              <a:t>Saltado</a:t>
            </a:r>
            <a:endParaRPr lang="en-US" b="1" i="0" dirty="0">
              <a:solidFill>
                <a:srgbClr val="FFFFFF"/>
              </a:solidFill>
              <a:effectLst/>
              <a:latin typeface="inherit"/>
            </a:endParaRPr>
          </a:p>
          <a:p>
            <a:pPr fontAlgn="base"/>
            <a:endParaRPr lang="en-US" b="1" i="0" dirty="0">
              <a:solidFill>
                <a:srgbClr val="FFFFFF"/>
              </a:solidFill>
              <a:effectLst/>
              <a:latin typeface="Montserrat"/>
            </a:endParaRPr>
          </a:p>
          <a:p>
            <a:pPr fontAlgn="base"/>
            <a:r>
              <a:rPr lang="en-US" b="0" i="0" dirty="0">
                <a:solidFill>
                  <a:srgbClr val="FFFFFF"/>
                </a:solidFill>
                <a:effectLst/>
                <a:latin typeface="inherit"/>
              </a:rPr>
              <a:t>Lomo </a:t>
            </a:r>
            <a:r>
              <a:rPr lang="en-US" b="0" i="0" dirty="0" err="1">
                <a:solidFill>
                  <a:srgbClr val="FFFFFF"/>
                </a:solidFill>
                <a:effectLst/>
                <a:latin typeface="inherit"/>
              </a:rPr>
              <a:t>Saltado’s</a:t>
            </a:r>
            <a:r>
              <a:rPr lang="en-US" b="0" i="0" dirty="0">
                <a:solidFill>
                  <a:srgbClr val="FFFFFF"/>
                </a:solidFill>
                <a:effectLst/>
                <a:latin typeface="inherit"/>
              </a:rPr>
              <a:t> origins are firmly in ‘</a:t>
            </a:r>
            <a:r>
              <a:rPr lang="en-US" b="0" i="0" dirty="0" err="1">
                <a:solidFill>
                  <a:srgbClr val="FFFFFF"/>
                </a:solidFill>
                <a:effectLst/>
                <a:latin typeface="inherit"/>
              </a:rPr>
              <a:t>Chifa</a:t>
            </a:r>
            <a:r>
              <a:rPr lang="en-US" b="0" i="0" dirty="0">
                <a:solidFill>
                  <a:srgbClr val="FFFFFF"/>
                </a:solidFill>
                <a:effectLst/>
                <a:latin typeface="inherit"/>
              </a:rPr>
              <a:t>’ cuisine. </a:t>
            </a:r>
            <a:r>
              <a:rPr lang="en-US" b="0" i="0" dirty="0" err="1">
                <a:solidFill>
                  <a:srgbClr val="FFFFFF"/>
                </a:solidFill>
                <a:effectLst/>
                <a:latin typeface="inherit"/>
              </a:rPr>
              <a:t>Chifa</a:t>
            </a:r>
            <a:r>
              <a:rPr lang="en-US" b="0" i="0" dirty="0">
                <a:solidFill>
                  <a:srgbClr val="FFFFFF"/>
                </a:solidFill>
                <a:effectLst/>
                <a:latin typeface="inherit"/>
              </a:rPr>
              <a:t> cuisine is extremely popular in Peru.</a:t>
            </a:r>
            <a:endParaRPr lang="en-US" b="0" i="0" dirty="0">
              <a:solidFill>
                <a:srgbClr val="FFFFFF"/>
              </a:solidFill>
              <a:effectLst/>
              <a:latin typeface="Open Sans"/>
            </a:endParaRPr>
          </a:p>
          <a:p>
            <a:pPr fontAlgn="base"/>
            <a:r>
              <a:rPr lang="en-US" b="0" i="0" dirty="0">
                <a:solidFill>
                  <a:srgbClr val="FFFFFF"/>
                </a:solidFill>
                <a:effectLst/>
                <a:latin typeface="inherit"/>
              </a:rPr>
              <a:t>It is a blend of Chinese and Peruvian food. Its origins can be traced back to the influx of Chinese immigration to Peru in the late 19th century and early 20th century. </a:t>
            </a:r>
            <a:endParaRPr lang="en-US" b="0" i="0" dirty="0">
              <a:solidFill>
                <a:srgbClr val="FFFFFF"/>
              </a:solidFill>
              <a:effectLst/>
              <a:latin typeface="Open Sans"/>
            </a:endParaRPr>
          </a:p>
          <a:p>
            <a:pPr fontAlgn="base"/>
            <a:r>
              <a:rPr lang="en-US" b="0" i="0" dirty="0">
                <a:solidFill>
                  <a:srgbClr val="FFFFFF"/>
                </a:solidFill>
                <a:effectLst/>
                <a:latin typeface="inherit"/>
              </a:rPr>
              <a:t>Lomo </a:t>
            </a:r>
            <a:r>
              <a:rPr lang="en-US" b="0" i="0" dirty="0" err="1">
                <a:solidFill>
                  <a:srgbClr val="FFFFFF"/>
                </a:solidFill>
                <a:effectLst/>
                <a:latin typeface="inherit"/>
              </a:rPr>
              <a:t>Saltado</a:t>
            </a:r>
            <a:r>
              <a:rPr lang="en-US" b="0" i="0" dirty="0">
                <a:solidFill>
                  <a:srgbClr val="FFFFFF"/>
                </a:solidFill>
                <a:effectLst/>
                <a:latin typeface="inherit"/>
              </a:rPr>
              <a:t> is now a staple in Peru’s mainstream cuisine. It is made with beef sirloin strips marinated in soy sauce, vinegar and spices, which are then stir-fried with tomatoes and onions. Then, it is served with the carb-combination of rice and potatoes, a nod to the Peruvian and Chinese mish-mash.</a:t>
            </a:r>
            <a:endParaRPr lang="en-US" b="0" i="0" dirty="0">
              <a:solidFill>
                <a:srgbClr val="FFFFFF"/>
              </a:solidFill>
              <a:effectLst/>
              <a:latin typeface="Open Sans"/>
            </a:endParaRPr>
          </a:p>
          <a:p>
            <a:pPr fontAlgn="base"/>
            <a:r>
              <a:rPr lang="en-US" b="0" i="0" dirty="0">
                <a:solidFill>
                  <a:srgbClr val="FFFFFF"/>
                </a:solidFill>
                <a:effectLst/>
                <a:latin typeface="inherit"/>
              </a:rPr>
              <a:t>This hearty dish is a must for anyone visiting Peru. It is perfect after a long day of trekking</a:t>
            </a:r>
            <a:r>
              <a:rPr lang="en-US" sz="1600" b="0" i="0" dirty="0">
                <a:solidFill>
                  <a:srgbClr val="FFFFFF"/>
                </a:solidFill>
                <a:effectLst/>
                <a:latin typeface="inherit"/>
              </a:rPr>
              <a:t>!</a:t>
            </a:r>
            <a:endParaRPr lang="en-US" sz="1600" b="0" i="0" dirty="0">
              <a:solidFill>
                <a:srgbClr val="FFFFFF"/>
              </a:solidFill>
              <a:effectLst/>
              <a:latin typeface="Open Sans"/>
            </a:endParaRPr>
          </a:p>
        </p:txBody>
      </p:sp>
    </p:spTree>
    <p:extLst>
      <p:ext uri="{BB962C8B-B14F-4D97-AF65-F5344CB8AC3E}">
        <p14:creationId xmlns:p14="http://schemas.microsoft.com/office/powerpoint/2010/main" val="40556462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D2F0DA3-4832-4089-B98C-F3548DC9990E}"/>
              </a:ext>
            </a:extLst>
          </p:cNvPr>
          <p:cNvSpPr>
            <a:spLocks noGrp="1"/>
          </p:cNvSpPr>
          <p:nvPr>
            <p:ph type="title"/>
          </p:nvPr>
        </p:nvSpPr>
        <p:spPr>
          <a:xfrm>
            <a:off x="207927" y="491780"/>
            <a:ext cx="4827347" cy="5874440"/>
          </a:xfrm>
        </p:spPr>
        <p:txBody>
          <a:bodyPr>
            <a:normAutofit/>
          </a:bodyPr>
          <a:lstStyle/>
          <a:p>
            <a:pPr fontAlgn="base"/>
            <a:r>
              <a:rPr lang="en-US" sz="2000" b="1" dirty="0" err="1"/>
              <a:t>Cuy</a:t>
            </a:r>
            <a:r>
              <a:rPr lang="en-US" sz="2000" b="1" dirty="0"/>
              <a:t/>
            </a:r>
            <a:br>
              <a:rPr lang="en-US" sz="2000" b="1" dirty="0"/>
            </a:br>
            <a:r>
              <a:rPr lang="en-US" sz="2000" b="1" dirty="0"/>
              <a:t/>
            </a:r>
            <a:br>
              <a:rPr lang="en-US" sz="2000" b="1" dirty="0"/>
            </a:br>
            <a:r>
              <a:rPr lang="en-US" sz="2000" dirty="0" err="1"/>
              <a:t>Cuy</a:t>
            </a:r>
            <a:r>
              <a:rPr lang="en-US" sz="2000" dirty="0"/>
              <a:t> is known to English speakers as ‘Guinea Pig’. This dish is often misunderstood as a typical Peruvian food. In fact, it is only really eaten on special occasions by Peruvians.</a:t>
            </a:r>
            <a:br>
              <a:rPr lang="en-US" sz="2000" dirty="0"/>
            </a:br>
            <a:r>
              <a:rPr lang="en-US" sz="2000" dirty="0"/>
              <a:t>However, </a:t>
            </a:r>
            <a:r>
              <a:rPr lang="en-US" sz="2000" dirty="0" err="1"/>
              <a:t>Cuy</a:t>
            </a:r>
            <a:r>
              <a:rPr lang="en-US" sz="2000" dirty="0"/>
              <a:t> is very common in Cusco. This is because of its popularity with tourists who want to see if they can stomach it.</a:t>
            </a:r>
            <a:br>
              <a:rPr lang="en-US" sz="2000" dirty="0"/>
            </a:br>
            <a:r>
              <a:rPr lang="en-US" sz="2000" dirty="0" err="1"/>
              <a:t>Cuy</a:t>
            </a:r>
            <a:r>
              <a:rPr lang="en-US" sz="2000" dirty="0"/>
              <a:t> is served whole and all of the guinea pig is supposed to be consumed. If you can look past its appearance, you’re rewarded with something quite delicious. </a:t>
            </a:r>
            <a:r>
              <a:rPr lang="en-US" sz="2000" dirty="0" err="1"/>
              <a:t>Cuy</a:t>
            </a:r>
            <a:r>
              <a:rPr lang="en-US" sz="2000" dirty="0"/>
              <a:t> tastes like good quality, lean pork.</a:t>
            </a:r>
            <a:br>
              <a:rPr lang="en-US" sz="2000" dirty="0"/>
            </a:br>
            <a:r>
              <a:rPr lang="en-US" sz="2000" dirty="0"/>
              <a:t>Close your eyes and enjoy this unique Peruvian food!</a:t>
            </a:r>
          </a:p>
        </p:txBody>
      </p:sp>
      <p:cxnSp>
        <p:nvCxnSpPr>
          <p:cNvPr id="77" name="Straight Connector 76">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xmlns="" id="{5A7359D0-F64D-4261-A43F-E66DECA4E1B7}"/>
              </a:ext>
            </a:extLst>
          </p:cNvPr>
          <p:cNvSpPr>
            <a:spLocks noGrp="1"/>
          </p:cNvSpPr>
          <p:nvPr>
            <p:ph idx="1"/>
          </p:nvPr>
        </p:nvSpPr>
        <p:spPr>
          <a:xfrm>
            <a:off x="643467" y="2546224"/>
            <a:ext cx="3448259" cy="3342747"/>
          </a:xfrm>
        </p:spPr>
        <p:txBody>
          <a:bodyPr>
            <a:normAutofit/>
          </a:bodyPr>
          <a:lstStyle/>
          <a:p>
            <a:pPr marL="0" indent="0" fontAlgn="base">
              <a:buNone/>
            </a:pPr>
            <a:endParaRPr lang="en-US" sz="1800" dirty="0">
              <a:solidFill>
                <a:srgbClr val="FFFFFF"/>
              </a:solidFill>
            </a:endParaRPr>
          </a:p>
          <a:p>
            <a:endParaRPr lang="en-US" sz="1800" dirty="0">
              <a:solidFill>
                <a:srgbClr val="FFFFFF"/>
              </a:solidFill>
            </a:endParaRPr>
          </a:p>
        </p:txBody>
      </p:sp>
      <p:pic>
        <p:nvPicPr>
          <p:cNvPr id="7170" name="Picture 2">
            <a:extLst>
              <a:ext uri="{FF2B5EF4-FFF2-40B4-BE49-F238E27FC236}">
                <a16:creationId xmlns:a16="http://schemas.microsoft.com/office/drawing/2014/main" xmlns="" id="{BF940D6B-7A4D-4C87-8CD1-F3BB68A1B5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9" r="10395" b="-1"/>
          <a:stretch/>
        </p:blipFill>
        <p:spPr bwMode="auto">
          <a:xfrm>
            <a:off x="5243186" y="10"/>
            <a:ext cx="7560000" cy="687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565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D2F0DA3-4832-4089-B98C-F3548DC9990E}"/>
              </a:ext>
            </a:extLst>
          </p:cNvPr>
          <p:cNvSpPr>
            <a:spLocks noGrp="1"/>
          </p:cNvSpPr>
          <p:nvPr>
            <p:ph type="title"/>
          </p:nvPr>
        </p:nvSpPr>
        <p:spPr>
          <a:xfrm>
            <a:off x="6699017" y="2353592"/>
            <a:ext cx="3448259" cy="1666501"/>
          </a:xfrm>
        </p:spPr>
        <p:txBody>
          <a:bodyPr>
            <a:normAutofit/>
          </a:bodyPr>
          <a:lstStyle/>
          <a:p>
            <a:r>
              <a:rPr lang="en-US" sz="4000" b="1" cap="all" dirty="0">
                <a:solidFill>
                  <a:srgbClr val="FFFFFF"/>
                </a:solidFill>
              </a:rPr>
              <a:t/>
            </a:r>
            <a:br>
              <a:rPr lang="en-US" sz="4000" b="1" cap="all" dirty="0">
                <a:solidFill>
                  <a:srgbClr val="FFFFFF"/>
                </a:solidFill>
              </a:rPr>
            </a:br>
            <a:endParaRPr lang="en-IE" sz="4000" dirty="0">
              <a:solidFill>
                <a:srgbClr val="FFFFFF"/>
              </a:solidFill>
            </a:endParaRPr>
          </a:p>
        </p:txBody>
      </p:sp>
      <p:cxnSp>
        <p:nvCxnSpPr>
          <p:cNvPr id="140" name="Straight Connector 139">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xmlns="" id="{5A7359D0-F64D-4261-A43F-E66DECA4E1B7}"/>
              </a:ext>
            </a:extLst>
          </p:cNvPr>
          <p:cNvSpPr>
            <a:spLocks noGrp="1"/>
          </p:cNvSpPr>
          <p:nvPr>
            <p:ph idx="1"/>
          </p:nvPr>
        </p:nvSpPr>
        <p:spPr>
          <a:xfrm>
            <a:off x="643467" y="2546224"/>
            <a:ext cx="3448259" cy="3342747"/>
          </a:xfrm>
        </p:spPr>
        <p:txBody>
          <a:bodyPr>
            <a:normAutofit/>
          </a:bodyPr>
          <a:lstStyle/>
          <a:p>
            <a:pPr marL="0" indent="0" fontAlgn="base">
              <a:buNone/>
            </a:pPr>
            <a:endParaRPr lang="en-US" sz="1800">
              <a:solidFill>
                <a:srgbClr val="FFFFFF"/>
              </a:solidFill>
            </a:endParaRPr>
          </a:p>
          <a:p>
            <a:endParaRPr lang="en-US" sz="1800">
              <a:solidFill>
                <a:srgbClr val="FFFFFF"/>
              </a:solidFill>
            </a:endParaRPr>
          </a:p>
        </p:txBody>
      </p:sp>
      <p:pic>
        <p:nvPicPr>
          <p:cNvPr id="6146" name="Picture 2">
            <a:extLst>
              <a:ext uri="{FF2B5EF4-FFF2-40B4-BE49-F238E27FC236}">
                <a16:creationId xmlns:a16="http://schemas.microsoft.com/office/drawing/2014/main" xmlns="" id="{ED3C8BFE-5069-4778-A5A5-44326D3F16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5" r="18708" b="-1"/>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BB6A1C9-A9A9-4B54-B21D-1FECFD3C97A9}"/>
              </a:ext>
            </a:extLst>
          </p:cNvPr>
          <p:cNvSpPr/>
          <p:nvPr/>
        </p:nvSpPr>
        <p:spPr>
          <a:xfrm>
            <a:off x="159493" y="2042556"/>
            <a:ext cx="4335326" cy="4770537"/>
          </a:xfrm>
          <a:prstGeom prst="rect">
            <a:avLst/>
          </a:prstGeom>
        </p:spPr>
        <p:txBody>
          <a:bodyPr wrap="square">
            <a:spAutoFit/>
          </a:bodyPr>
          <a:lstStyle/>
          <a:p>
            <a:pPr fontAlgn="base"/>
            <a:r>
              <a:rPr lang="en-US" sz="1600" b="0" i="0" dirty="0" err="1">
                <a:solidFill>
                  <a:srgbClr val="FFFFFF"/>
                </a:solidFill>
                <a:effectLst/>
                <a:latin typeface="inherit"/>
              </a:rPr>
              <a:t>Chicha</a:t>
            </a:r>
            <a:r>
              <a:rPr lang="en-US" sz="1600" b="0" i="0" dirty="0">
                <a:solidFill>
                  <a:srgbClr val="FFFFFF"/>
                </a:solidFill>
                <a:effectLst/>
                <a:latin typeface="inherit"/>
              </a:rPr>
              <a:t> Morada</a:t>
            </a:r>
          </a:p>
          <a:p>
            <a:pPr fontAlgn="base"/>
            <a:endParaRPr lang="en-US" sz="1600" b="1" i="0" dirty="0">
              <a:solidFill>
                <a:srgbClr val="FFFFFF"/>
              </a:solidFill>
              <a:effectLst/>
              <a:latin typeface="Montserrat"/>
            </a:endParaRPr>
          </a:p>
          <a:p>
            <a:pPr fontAlgn="base"/>
            <a:r>
              <a:rPr lang="en-US" sz="1600" b="0" i="0" dirty="0">
                <a:solidFill>
                  <a:srgbClr val="FFFFFF"/>
                </a:solidFill>
                <a:effectLst/>
                <a:latin typeface="inherit"/>
              </a:rPr>
              <a:t>Another traditional Peruvian drink is the purple-colored </a:t>
            </a:r>
            <a:r>
              <a:rPr lang="en-US" sz="1600" b="0" i="0" dirty="0" err="1">
                <a:solidFill>
                  <a:srgbClr val="FFFFFF"/>
                </a:solidFill>
                <a:effectLst/>
                <a:latin typeface="inherit"/>
              </a:rPr>
              <a:t>Chicha</a:t>
            </a:r>
            <a:r>
              <a:rPr lang="en-US" sz="1600" b="0" i="0" dirty="0">
                <a:solidFill>
                  <a:srgbClr val="FFFFFF"/>
                </a:solidFill>
                <a:effectLst/>
                <a:latin typeface="inherit"/>
              </a:rPr>
              <a:t> Morada. It dates back to the Pre-Columbian era and was popular throughout the Andes. However, it’s now readily available throughout the country.</a:t>
            </a:r>
            <a:endParaRPr lang="en-US" sz="1600" b="0" i="0" dirty="0">
              <a:solidFill>
                <a:srgbClr val="FFFFFF"/>
              </a:solidFill>
              <a:effectLst/>
              <a:latin typeface="Open Sans"/>
            </a:endParaRPr>
          </a:p>
          <a:p>
            <a:pPr fontAlgn="base"/>
            <a:r>
              <a:rPr lang="en-US" sz="1600" b="0" i="0" dirty="0" err="1">
                <a:solidFill>
                  <a:srgbClr val="FFFFFF"/>
                </a:solidFill>
                <a:effectLst/>
                <a:latin typeface="inherit"/>
              </a:rPr>
              <a:t>Chicha</a:t>
            </a:r>
            <a:r>
              <a:rPr lang="en-US" sz="1600" b="0" i="0" dirty="0">
                <a:solidFill>
                  <a:srgbClr val="FFFFFF"/>
                </a:solidFill>
                <a:effectLst/>
                <a:latin typeface="inherit"/>
              </a:rPr>
              <a:t> Morada’s main ingredient is purple corn. The preparation entails boiling purple corn in water with pineapple peel, quince and then adding cinnamon and cloves. It is strained and cooled, with sugar later added to the mix.</a:t>
            </a:r>
            <a:endParaRPr lang="en-US" sz="1600" b="0" i="0" dirty="0">
              <a:solidFill>
                <a:srgbClr val="FFFFFF"/>
              </a:solidFill>
              <a:effectLst/>
              <a:latin typeface="Open Sans"/>
            </a:endParaRPr>
          </a:p>
          <a:p>
            <a:pPr fontAlgn="base"/>
            <a:r>
              <a:rPr lang="en-US" sz="1600" b="0" i="0" dirty="0" err="1">
                <a:solidFill>
                  <a:srgbClr val="FFFFFF"/>
                </a:solidFill>
                <a:effectLst/>
                <a:latin typeface="inherit"/>
              </a:rPr>
              <a:t>Chicha</a:t>
            </a:r>
            <a:r>
              <a:rPr lang="en-US" sz="1600" b="0" i="0" dirty="0">
                <a:solidFill>
                  <a:srgbClr val="FFFFFF"/>
                </a:solidFill>
                <a:effectLst/>
                <a:latin typeface="inherit"/>
              </a:rPr>
              <a:t> Morada is quite sweet. However, the purple corn is packed full of antioxidants and it’s said to reduce blood pressure. The drink is very popular in Peru. In fact,  it sells as well as Coca-Cola.</a:t>
            </a:r>
            <a:endParaRPr lang="en-US" sz="1600" b="0" i="0" dirty="0">
              <a:solidFill>
                <a:srgbClr val="FFFFFF"/>
              </a:solidFill>
              <a:effectLst/>
              <a:latin typeface="Open Sans"/>
            </a:endParaRPr>
          </a:p>
          <a:p>
            <a:pPr fontAlgn="base"/>
            <a:r>
              <a:rPr lang="en-US" sz="1600" b="0" i="0" dirty="0">
                <a:solidFill>
                  <a:srgbClr val="FFFFFF"/>
                </a:solidFill>
                <a:effectLst/>
                <a:latin typeface="inherit"/>
              </a:rPr>
              <a:t>No trip to Peru would be complete without sharing a </a:t>
            </a:r>
            <a:r>
              <a:rPr lang="en-US" sz="1600" b="0" i="0" dirty="0" err="1">
                <a:solidFill>
                  <a:srgbClr val="FFFFFF"/>
                </a:solidFill>
                <a:effectLst/>
                <a:latin typeface="inherit"/>
              </a:rPr>
              <a:t>Jarra</a:t>
            </a:r>
            <a:r>
              <a:rPr lang="en-US" sz="1600" b="0" i="0" dirty="0">
                <a:solidFill>
                  <a:srgbClr val="FFFFFF"/>
                </a:solidFill>
                <a:effectLst/>
                <a:latin typeface="inherit"/>
              </a:rPr>
              <a:t> of this over dinner.</a:t>
            </a:r>
            <a:endParaRPr lang="en-US" sz="1600" b="0" i="0" dirty="0">
              <a:solidFill>
                <a:srgbClr val="FFFFFF"/>
              </a:solidFill>
              <a:effectLst/>
              <a:latin typeface="Open Sans"/>
            </a:endParaRPr>
          </a:p>
        </p:txBody>
      </p:sp>
    </p:spTree>
    <p:extLst>
      <p:ext uri="{BB962C8B-B14F-4D97-AF65-F5344CB8AC3E}">
        <p14:creationId xmlns:p14="http://schemas.microsoft.com/office/powerpoint/2010/main" val="13767957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191">
            <a:extLst>
              <a:ext uri="{FF2B5EF4-FFF2-40B4-BE49-F238E27FC236}">
                <a16:creationId xmlns:a16="http://schemas.microsoft.com/office/drawing/2014/main" xmlns="" id="{F64BBAA4-C62B-4146-B49F-FE4CC4655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2F0DA3-4832-4089-B98C-F3548DC9990E}"/>
              </a:ext>
            </a:extLst>
          </p:cNvPr>
          <p:cNvSpPr>
            <a:spLocks noGrp="1"/>
          </p:cNvSpPr>
          <p:nvPr>
            <p:ph type="title"/>
          </p:nvPr>
        </p:nvSpPr>
        <p:spPr>
          <a:xfrm>
            <a:off x="688907" y="843190"/>
            <a:ext cx="1588924" cy="636188"/>
          </a:xfrm>
        </p:spPr>
        <p:txBody>
          <a:bodyPr>
            <a:normAutofit fontScale="90000"/>
          </a:bodyPr>
          <a:lstStyle/>
          <a:p>
            <a:r>
              <a:rPr lang="en-US" sz="2800" b="1" cap="all" dirty="0"/>
              <a:t/>
            </a:r>
            <a:br>
              <a:rPr lang="en-US" sz="2800" b="1" cap="all" dirty="0"/>
            </a:br>
            <a:endParaRPr lang="en-IE" sz="2800" dirty="0"/>
          </a:p>
        </p:txBody>
      </p:sp>
      <p:cxnSp>
        <p:nvCxnSpPr>
          <p:cNvPr id="3086" name="Straight Connector 192">
            <a:extLst>
              <a:ext uri="{FF2B5EF4-FFF2-40B4-BE49-F238E27FC236}">
                <a16:creationId xmlns:a16="http://schemas.microsoft.com/office/drawing/2014/main" xmlns="" id="{EEB57AA8-F021-480C-A9E2-F899133136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xmlns="" id="{5A7359D0-F64D-4261-A43F-E66DECA4E1B7}"/>
              </a:ext>
            </a:extLst>
          </p:cNvPr>
          <p:cNvSpPr>
            <a:spLocks noGrp="1"/>
          </p:cNvSpPr>
          <p:nvPr>
            <p:ph idx="1"/>
          </p:nvPr>
        </p:nvSpPr>
        <p:spPr>
          <a:xfrm>
            <a:off x="858064" y="2639380"/>
            <a:ext cx="3205049" cy="3229714"/>
          </a:xfrm>
        </p:spPr>
        <p:txBody>
          <a:bodyPr>
            <a:normAutofit/>
          </a:bodyPr>
          <a:lstStyle/>
          <a:p>
            <a:pPr marL="0" indent="0" fontAlgn="base">
              <a:lnSpc>
                <a:spcPct val="90000"/>
              </a:lnSpc>
              <a:buNone/>
            </a:pPr>
            <a:endParaRPr lang="en-US" sz="1300" dirty="0"/>
          </a:p>
          <a:p>
            <a:pPr>
              <a:lnSpc>
                <a:spcPct val="90000"/>
              </a:lnSpc>
            </a:pPr>
            <a:endParaRPr lang="en-US" sz="1300" dirty="0"/>
          </a:p>
        </p:txBody>
      </p:sp>
      <p:sp>
        <p:nvSpPr>
          <p:cNvPr id="194" name="Rectangle 193">
            <a:extLst>
              <a:ext uri="{FF2B5EF4-FFF2-40B4-BE49-F238E27FC236}">
                <a16:creationId xmlns:a16="http://schemas.microsoft.com/office/drawing/2014/main" xmlns="" id="{6BF36B24-6632-4516-9692-731462896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xmlns="" id="{E38CDDE6-1DE5-401E-A840-DB844E217C96}"/>
              </a:ext>
            </a:extLst>
          </p:cNvPr>
          <p:cNvSpPr/>
          <p:nvPr/>
        </p:nvSpPr>
        <p:spPr>
          <a:xfrm>
            <a:off x="5551055" y="792720"/>
            <a:ext cx="6096000" cy="5016758"/>
          </a:xfrm>
          <a:prstGeom prst="rect">
            <a:avLst/>
          </a:prstGeom>
        </p:spPr>
        <p:txBody>
          <a:bodyPr>
            <a:spAutoFit/>
          </a:bodyPr>
          <a:lstStyle/>
          <a:p>
            <a:pPr fontAlgn="base"/>
            <a:r>
              <a:rPr lang="en-US" sz="2000" b="1" i="0" dirty="0">
                <a:solidFill>
                  <a:srgbClr val="333333"/>
                </a:solidFill>
                <a:effectLst/>
                <a:latin typeface="Noto Serif"/>
              </a:rPr>
              <a:t>What Languages Are Spoken In Peru?</a:t>
            </a:r>
          </a:p>
          <a:p>
            <a:pPr fontAlgn="base"/>
            <a:endParaRPr lang="en-US" sz="2000" b="1" i="0" dirty="0">
              <a:solidFill>
                <a:srgbClr val="333333"/>
              </a:solidFill>
              <a:effectLst/>
              <a:latin typeface="Noto Serif"/>
            </a:endParaRPr>
          </a:p>
          <a:p>
            <a:pPr fontAlgn="base"/>
            <a:r>
              <a:rPr lang="en-US" sz="2000" b="0" i="0" dirty="0">
                <a:solidFill>
                  <a:srgbClr val="4C4C4C"/>
                </a:solidFill>
                <a:effectLst/>
                <a:latin typeface="inherit"/>
              </a:rPr>
              <a:t>Spanish is the official language of Peru, and over 84% of the Peruvians speak this language. The government in Peru, the Peruvian educational system, and the media use Spanish as the principal means of communication. A large number of aboriginal languages are spoken in Peru, primarily by the native populations residing in the Amazon forests and the central Andes region. Some of these languages, however, have died out like the Mochica or are in the process of becoming extinct. Though nearly 300 to 700 aboriginal languages of Peru were spoken before the European invasion of the country, fewer than 150 are spoken today. Quechua and Aymara are two of the most spoken indigenous Peruvian languages.</a:t>
            </a:r>
          </a:p>
        </p:txBody>
      </p:sp>
      <p:pic>
        <p:nvPicPr>
          <p:cNvPr id="5122" name="Picture 2" descr="See the source image">
            <a:extLst>
              <a:ext uri="{FF2B5EF4-FFF2-40B4-BE49-F238E27FC236}">
                <a16:creationId xmlns:a16="http://schemas.microsoft.com/office/drawing/2014/main" xmlns="" id="{52B464AE-B2F5-4A28-9833-474B9B305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07" y="408634"/>
            <a:ext cx="3907211" cy="24420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xmlns="" id="{AE000318-AF85-4D95-BCDE-CA6B1D120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64" y="3512321"/>
            <a:ext cx="3731202" cy="209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8808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111</TotalTime>
  <Words>824</Words>
  <Application>Microsoft Office PowerPoint</Application>
  <PresentationFormat>Custom</PresentationFormat>
  <Paragraphs>98</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RetrospectVTI</vt:lpstr>
      <vt:lpstr>BrushVTI</vt:lpstr>
      <vt:lpstr>Peru</vt:lpstr>
      <vt:lpstr>                     National flag of Peru is                                                                                                                        Map is showing the western South American country with a 2,414 km long coastline at the South Pacific Ocean. Peru is bordered by Bolivia, Brazil, Chile, Colombia, and Ecuador.                                                                             </vt:lpstr>
      <vt:lpstr>HISTORY Peru is a very old country. The earliest inhabitants arrived there about 15,000 years ago. Societies emerged on the west coast more than 5,000 years ago and began to spread inland. These included the Chavín, the Moche, and the Nasca. One of the most important Peruvian cultures was the Inca, who lived in Peru around 600 years ago. Their capital, Cusco, is still a major city today. The Inca also built Machu Picchu, a famous and mysterious ancient city in the Andes. They thrived for centuries before being conquered by the Spanish in 1532.             PEOPLE &amp; CULTURE The people of Peru are a mix of many different cultures, including Indians, Spaniards and other Europeans, descendants of African slaves, and Asians. Until recently, most people lived in the countryside. But now, more than 70 percent live in cities. Most Peruvians follow the Catholic religion introduced by the Spanish. </vt:lpstr>
      <vt:lpstr> </vt:lpstr>
      <vt:lpstr>TRADITIONAL FOODS YOU NEED TO TRY IN PERU </vt:lpstr>
      <vt:lpstr> </vt:lpstr>
      <vt:lpstr>Cuy  Cuy is known to English speakers as ‘Guinea Pig’. This dish is often misunderstood as a typical Peruvian food. In fact, it is only really eaten on special occasions by Peruvians. However, Cuy is very common in Cusco. This is because of its popularity with tourists who want to see if they can stomach it. Cuy is served whole and all of the guinea pig is supposed to be consumed. If you can look past its appearance, you’re rewarded with something quite delicious. Cuy tastes like good quality, lean pork. Close your eyes and enjoy this unique Peruvian food!</vt:lpstr>
      <vt:lpstr> </vt:lpstr>
      <vt:lpstr> </vt:lpstr>
      <vt:lpstr>What Is The Most Popular Pastimes In Peru?</vt:lpstr>
      <vt:lpstr>TRADITIONAL MUSIC IN PERU</vt:lpstr>
      <vt:lpstr>PowerPoint Presentation</vt:lpstr>
      <vt:lpstr>Grimanesa Amorós  Grimanesa Amorós, born in Lima, Peru, is an artist well-known for large scale light sculpture installations. Her work incorporates elements from sculpture, video, lighting, and technology to create eye-catching and progressive art forms.   </vt:lpstr>
      <vt:lpstr>   </vt:lpstr>
      <vt:lpstr>   </vt:lpstr>
      <vt:lpstr>   </vt:lpstr>
      <vt:lpstr>   </vt:lpstr>
      <vt:lpstr>  PADDINGTON BEAR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dc:title>
  <dc:creator>Kevin Hand</dc:creator>
  <cp:lastModifiedBy>Admin</cp:lastModifiedBy>
  <cp:revision>7</cp:revision>
  <dcterms:created xsi:type="dcterms:W3CDTF">2020-05-01T14:15:22Z</dcterms:created>
  <dcterms:modified xsi:type="dcterms:W3CDTF">2020-05-06T16:33:14Z</dcterms:modified>
</cp:coreProperties>
</file>